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77" r:id="rId3"/>
    <p:sldId id="372" r:id="rId4"/>
    <p:sldId id="378" r:id="rId5"/>
    <p:sldId id="379" r:id="rId6"/>
    <p:sldId id="380" r:id="rId7"/>
    <p:sldId id="381" r:id="rId8"/>
    <p:sldId id="376" r:id="rId9"/>
    <p:sldId id="382" r:id="rId10"/>
    <p:sldId id="373" r:id="rId11"/>
    <p:sldId id="374" r:id="rId12"/>
  </p:sldIdLst>
  <p:sldSz cx="12192000" cy="6858000"/>
  <p:notesSz cx="6807200" cy="9939338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99D18-2725-370B-12BA-C9DE66DDD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C921CA-95D5-1328-D934-02BF16E494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9B872-B5B1-A0B6-7C18-BAC914CAB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7DC70-FCBB-4675-9469-7C287C4E992D}" type="datetimeFigureOut">
              <a:rPr lang="th-TH" smtClean="0"/>
              <a:t>09/02/66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0F9261-14A7-4572-39F2-9273B08B0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0BAE8-7256-11E0-136D-40637A74A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6C10-09BA-4B9F-A41D-F9659542249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06724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DC430-273A-1E9B-45D9-EA05EB83A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7F2584-5FF6-5A86-3A07-6AFA8CABF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63241C-427F-ED81-A6B1-06AF6314A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7DC70-FCBB-4675-9469-7C287C4E992D}" type="datetimeFigureOut">
              <a:rPr lang="th-TH" smtClean="0"/>
              <a:t>09/02/66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1BE87-F0DF-FADA-A0EB-B1F45889D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CDC8B3-0668-1EB6-81C5-14FF3979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6C10-09BA-4B9F-A41D-F9659542249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83740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03D92-AE8C-F65E-D9DA-D4E238083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3EF765-01F9-F88F-72E4-79F1A44BF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69821-0AC3-4304-A8C3-7986BE6F7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7DC70-FCBB-4675-9469-7C287C4E992D}" type="datetimeFigureOut">
              <a:rPr lang="th-TH" smtClean="0"/>
              <a:t>09/02/66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90235-E75B-9E0F-C990-CA2794C42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6C88F3-687E-CBED-7892-768FB1FB6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6C10-09BA-4B9F-A41D-F9659542249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82075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49BD9-EA46-6372-262C-ED5D64B2B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B2EE6-C298-159E-BF4B-AAB65380AA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09A35F-E84B-E07B-F0BE-C2CCC9005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E8F893-4328-5BE4-CECF-75C242287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7DC70-FCBB-4675-9469-7C287C4E992D}" type="datetimeFigureOut">
              <a:rPr lang="th-TH" smtClean="0"/>
              <a:t>09/02/66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DDF01C-9A8B-5456-2330-0FF422A39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325F2A-FCBD-63EB-DB03-DDD469292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6C10-09BA-4B9F-A41D-F9659542249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72324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5F5A9-72B1-C1F2-20CA-9884E5035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102EFA-DAC2-2B4D-DAD9-137AC9A1B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1B3BF0-446C-1B99-A88C-EEAD643D3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0F1CE7-090B-CF38-6F0D-2E76DC4F65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7397CD-04BF-578A-8DCE-879D1860AA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D36FFA-F300-3FCB-2637-F74E201EF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7DC70-FCBB-4675-9469-7C287C4E992D}" type="datetimeFigureOut">
              <a:rPr lang="th-TH" smtClean="0"/>
              <a:t>09/02/66</a:t>
            </a:fld>
            <a:endParaRPr lang="th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82D6C9-6CC1-5384-5EE0-96D9A990B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21AB02-9874-B9A3-9857-C6E36F74A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6C10-09BA-4B9F-A41D-F9659542249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84574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06F06-6A33-26C9-14C3-1FA83B78E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EECFD4-8F48-1496-062F-EE38B7037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7DC70-FCBB-4675-9469-7C287C4E992D}" type="datetimeFigureOut">
              <a:rPr lang="th-TH" smtClean="0"/>
              <a:t>09/02/66</a:t>
            </a:fld>
            <a:endParaRPr lang="th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0D6AEE-D70C-2476-197E-ACB3B62C7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7A81BF-2D36-C803-0BFE-87340E7CA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6C10-09BA-4B9F-A41D-F9659542249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56080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DEE5BB-F760-E470-ACE8-7ABDF2C8C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7DC70-FCBB-4675-9469-7C287C4E992D}" type="datetimeFigureOut">
              <a:rPr lang="th-TH" smtClean="0"/>
              <a:t>09/02/66</a:t>
            </a:fld>
            <a:endParaRPr lang="th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6F324F-8F90-D0DC-7EAE-ACAD8F259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B766D7-CDB2-E418-F1BB-5A3201871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6C10-09BA-4B9F-A41D-F9659542249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7323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7E68E-5349-356A-32EA-C50F7DA12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07986-CF43-8BB3-A5B4-1EC985B008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51B74-983D-DCEB-B89F-FFC99125BA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28761B-BB73-6920-6229-3721826BC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7DC70-FCBB-4675-9469-7C287C4E992D}" type="datetimeFigureOut">
              <a:rPr lang="th-TH" smtClean="0"/>
              <a:t>09/02/66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E7EFC2-66F3-CADE-702E-C15053419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1263BF-BAA2-5153-7E0C-B6752D69D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6C10-09BA-4B9F-A41D-F9659542249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10012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1B8A5-F07E-4DB4-C43A-FDF344145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90BE77-BEAC-D2AC-38FB-66F096E8D1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BA9BEE-A4E0-11A8-AEA9-4A96364680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552FC2-A281-7341-6137-36CFB9211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7DC70-FCBB-4675-9469-7C287C4E992D}" type="datetimeFigureOut">
              <a:rPr lang="th-TH" smtClean="0"/>
              <a:t>09/02/66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8D8C6F-9231-1406-5BE8-885D3D8A9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2031AD-4843-BA29-CCB1-789975B64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6C10-09BA-4B9F-A41D-F9659542249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81614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B6D23-60FD-1E08-71E2-CC43D1DE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F02202-E936-A952-4062-A5850B6FC8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935D06-1B2D-DD9A-2C2D-40CF85F25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7DC70-FCBB-4675-9469-7C287C4E992D}" type="datetimeFigureOut">
              <a:rPr lang="th-TH" smtClean="0"/>
              <a:t>09/02/66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0C884-04F8-1745-335C-88D56F105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AAF71E-C0E3-F4B7-9A9D-65D77638F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6C10-09BA-4B9F-A41D-F9659542249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93748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E61C37-7ACF-9D9C-FC04-055B10DE87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8ACC64-A9CB-71C0-A51A-82069E45CB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30C958-13A8-18DF-900A-9CA4EEB7C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7DC70-FCBB-4675-9469-7C287C4E992D}" type="datetimeFigureOut">
              <a:rPr lang="th-TH" smtClean="0"/>
              <a:t>09/02/66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0E0CF-BCE5-5510-E340-29171A15A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DD765E-55F8-6E35-5EAF-A51621C97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6C10-09BA-4B9F-A41D-F9659542249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30346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152D12-8DB6-44F6-6347-B27F6F4FB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EDA2A-14E3-F194-31AB-520DB0405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100780-C4AB-A8A7-935B-B90CDC2F66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7DC70-FCBB-4675-9469-7C287C4E992D}" type="datetimeFigureOut">
              <a:rPr lang="th-TH" smtClean="0"/>
              <a:t>09/02/66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EDBA9C-B443-7D45-E0C6-50FB39451A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DFBC0-E01A-8C2F-F5CB-6C883F1380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36C10-09BA-4B9F-A41D-F9659542249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11072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00501-48D2-CE4B-F8E3-B81573DB0F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TH Fah kwang" panose="02000506000000020004" pitchFamily="2" charset="-34"/>
                <a:cs typeface="TH Fah kwang" panose="02000506000000020004" pitchFamily="2" charset="-34"/>
              </a:rPr>
              <a:t>TB Program on </a:t>
            </a:r>
            <a:br>
              <a:rPr lang="en-US" sz="3200" b="1" dirty="0">
                <a:latin typeface="TH Fah kwang" panose="02000506000000020004" pitchFamily="2" charset="-34"/>
                <a:cs typeface="TH Fah kwang" panose="02000506000000020004" pitchFamily="2" charset="-34"/>
              </a:rPr>
            </a:br>
            <a:r>
              <a:rPr lang="th-TH" sz="3200" b="1" dirty="0">
                <a:latin typeface="TH Fah kwang" panose="02000506000000020004" pitchFamily="2" charset="-34"/>
                <a:cs typeface="TH Fah kwang" panose="02000506000000020004" pitchFamily="2" charset="-34"/>
              </a:rPr>
              <a:t>โครงการ</a:t>
            </a:r>
            <a:r>
              <a:rPr lang="th-TH" sz="3200" b="1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การยุติวัณโรคและเอดส์ด้วยชุดบริการ </a:t>
            </a:r>
            <a:r>
              <a:rPr lang="en-US" sz="3200" b="1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RRTTPR </a:t>
            </a:r>
            <a:r>
              <a:rPr lang="th-TH" sz="3200" b="1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2564 - 2566 (</a:t>
            </a:r>
            <a:r>
              <a:rPr lang="en-US" sz="3200" b="1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STAR </a:t>
            </a:r>
            <a:r>
              <a:rPr lang="th-TH" sz="3200" b="1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2021-2023) ของกองทุนโลก</a:t>
            </a:r>
            <a:br>
              <a:rPr lang="en-US" sz="3200" b="1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</a:br>
            <a:endParaRPr lang="th-TH" sz="3200" b="1" dirty="0">
              <a:latin typeface="TH Fah kwang" panose="02000506000000020004" pitchFamily="2" charset="-34"/>
              <a:cs typeface="TH Fah kwang" panose="02000506000000020004" pitchFamily="2" charset="-34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FB2AEB-F5C9-A353-0FC9-D0871D24B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840" y="3509963"/>
            <a:ext cx="11196320" cy="1655762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endParaRPr lang="th-TH" sz="2800" b="0" i="0" u="none" strike="noStrike" baseline="0" dirty="0">
              <a:solidFill>
                <a:srgbClr val="FF0000"/>
              </a:solidFill>
              <a:latin typeface="TH Fah kwang" panose="02000506000000020004" pitchFamily="2" charset="-34"/>
              <a:cs typeface="TH Fah kwang" panose="02000506000000020004" pitchFamily="2" charset="-34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th-TH" sz="2800" b="0" i="0" u="none" strike="noStrike" baseline="0" dirty="0">
                <a:solidFill>
                  <a:srgbClr val="FF0000"/>
                </a:solidFill>
                <a:latin typeface="TH Fah kwang" panose="02000506000000020004" pitchFamily="2" charset="-34"/>
                <a:cs typeface="TH Fah kwang" panose="02000506000000020004" pitchFamily="2" charset="-34"/>
              </a:rPr>
              <a:t> </a:t>
            </a:r>
            <a:r>
              <a:rPr lang="th-TH" sz="2800" b="1" i="0" u="none" strike="noStrike" baseline="0" dirty="0">
                <a:solidFill>
                  <a:srgbClr val="FF0000"/>
                </a:solidFill>
                <a:latin typeface="TH Fah kwang" panose="02000506000000020004" pitchFamily="2" charset="-34"/>
                <a:cs typeface="TH Fah kwang" panose="02000506000000020004" pitchFamily="2" charset="-34"/>
              </a:rPr>
              <a:t>กำรจัดทำคำขอรับกำรสนับสนุนทุนด้านเอดส์และวัณโรคจากกองทุนโลกฯ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th-TH" sz="2800" b="1" i="0" u="none" strike="noStrike" baseline="0" dirty="0">
                <a:solidFill>
                  <a:srgbClr val="FF0000"/>
                </a:solidFill>
                <a:latin typeface="TH Fah kwang" panose="02000506000000020004" pitchFamily="2" charset="-34"/>
                <a:cs typeface="TH Fah kwang" panose="02000506000000020004" pitchFamily="2" charset="-34"/>
              </a:rPr>
              <a:t>รอบการดำเนินงาน ปี พ.ศ.2567-69 </a:t>
            </a:r>
            <a:endParaRPr lang="th-TH" sz="2800" b="0" i="0" u="none" strike="noStrike" baseline="0" dirty="0">
              <a:solidFill>
                <a:srgbClr val="FF0000"/>
              </a:solidFill>
              <a:latin typeface="TH Fah kwang" panose="02000506000000020004" pitchFamily="2" charset="-34"/>
              <a:cs typeface="TH Fah kwang" panose="02000506000000020004" pitchFamily="2" charset="-34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th-TH" sz="2800" b="1" i="0" u="none" strike="noStrike" baseline="0" dirty="0">
                <a:solidFill>
                  <a:srgbClr val="FF0000"/>
                </a:solidFill>
                <a:latin typeface="TH Fah kwang" panose="02000506000000020004" pitchFamily="2" charset="-34"/>
                <a:cs typeface="TH Fah kwang" panose="02000506000000020004" pitchFamily="2" charset="-34"/>
              </a:rPr>
              <a:t>วันที่ 9 – 10 กุมภาพันธ์ 2566 ณ โรงแรมโนโวเทลกรุงเทพ เพลินจิต สุขุมวิท </a:t>
            </a:r>
            <a:endParaRPr lang="th-TH" sz="3600" dirty="0">
              <a:solidFill>
                <a:srgbClr val="FF0000"/>
              </a:solidFill>
              <a:latin typeface="TH Fah kwang" panose="02000506000000020004" pitchFamily="2" charset="-34"/>
              <a:cs typeface="TH Fah kwang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91019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C503B10-8DF2-45FE-A82E-CCECE41CA1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4406004"/>
              </p:ext>
            </p:extLst>
          </p:nvPr>
        </p:nvGraphicFramePr>
        <p:xfrm>
          <a:off x="0" y="731519"/>
          <a:ext cx="12096750" cy="6328093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2463800">
                  <a:extLst>
                    <a:ext uri="{9D8B030D-6E8A-4147-A177-3AD203B41FA5}">
                      <a16:colId xmlns:a16="http://schemas.microsoft.com/office/drawing/2014/main" val="555531513"/>
                    </a:ext>
                  </a:extLst>
                </a:gridCol>
                <a:gridCol w="3416300">
                  <a:extLst>
                    <a:ext uri="{9D8B030D-6E8A-4147-A177-3AD203B41FA5}">
                      <a16:colId xmlns:a16="http://schemas.microsoft.com/office/drawing/2014/main" val="334301832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006696060"/>
                    </a:ext>
                  </a:extLst>
                </a:gridCol>
                <a:gridCol w="5924550">
                  <a:extLst>
                    <a:ext uri="{9D8B030D-6E8A-4147-A177-3AD203B41FA5}">
                      <a16:colId xmlns:a16="http://schemas.microsoft.com/office/drawing/2014/main" val="1413183914"/>
                    </a:ext>
                  </a:extLst>
                </a:gridCol>
              </a:tblGrid>
              <a:tr h="6033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ผลการดำเนินงานและความสำเร็จ</a:t>
                      </a:r>
                      <a:endParaRPr lang="en-US" sz="24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ช่องว่าง</a:t>
                      </a:r>
                      <a:r>
                        <a:rPr lang="en-US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/</a:t>
                      </a: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ความท้าทาย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การดำเนินงาน</a:t>
                      </a:r>
                      <a:endParaRPr lang="en-US" sz="24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i="0" kern="1200" dirty="0">
                          <a:solidFill>
                            <a:schemeClr val="tx1"/>
                          </a:solidFill>
                          <a:effectLst/>
                          <a:latin typeface="TH Fah kwang" panose="02000506000000020004" pitchFamily="2" charset="-34"/>
                          <a:ea typeface="+mn-ea"/>
                          <a:cs typeface="TH Fah kwang" panose="02000506000000020004" pitchFamily="2" charset="-34"/>
                        </a:rPr>
                        <a:t>สิ่งที่ควรปรับปรุง </a:t>
                      </a:r>
                      <a:endParaRPr lang="en-US" sz="24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extLst>
                  <a:ext uri="{0D108BD9-81ED-4DB2-BD59-A6C34878D82A}">
                    <a16:rowId xmlns:a16="http://schemas.microsoft.com/office/drawing/2014/main" val="4124178902"/>
                  </a:ext>
                </a:extLst>
              </a:tr>
              <a:tr h="284352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1" dirty="0">
                          <a:solidFill>
                            <a:srgbClr val="FF0000"/>
                          </a:solidFill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การตรวจวินิจฉัยวัณโรค (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TB case notified)</a:t>
                      </a:r>
                    </a:p>
                  </a:txBody>
                  <a:tcPr marL="20732" marR="20732" marT="0" marB="0"/>
                </a:tc>
                <a:tc hMerge="1"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en-US" sz="24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tc hMerge="1">
                  <a:txBody>
                    <a:bodyPr/>
                    <a:lstStyle/>
                    <a:p>
                      <a:pPr marL="285750" marR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24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extLst>
                  <a:ext uri="{0D108BD9-81ED-4DB2-BD59-A6C34878D82A}">
                    <a16:rowId xmlns:a16="http://schemas.microsoft.com/office/drawing/2014/main" val="1971425262"/>
                  </a:ext>
                </a:extLst>
              </a:tr>
              <a:tr h="394384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/>
                        <a:defRPr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การขยายหน่วยบริการให้สามารถตรวจวินิจฉัยวัณโรคด้วยวิธีโมเลกุลอน</a:t>
                      </a:r>
                      <a:r>
                        <a:rPr lang="th-TH" sz="1800" b="1" dirty="0" err="1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ูชีววิท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ยา </a:t>
                      </a:r>
                      <a:r>
                        <a:rPr lang="en-US" sz="1800" b="1" dirty="0" err="1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Xpert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MTB/RIF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และ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PCR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อื่นๆ เพิ่มมากขึ้นจากเดิม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172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แห่งจะเป็น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255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แห่งในปี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2566</a:t>
                      </a:r>
                      <a:endParaRPr lang="th-TH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มีนโยบายและคู่มใอแนวทางสำหรับการดำเนินงานที่ชัดเจน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เริ่มมีการใช้ระบบ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AI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ในการ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CXR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เพื่อให้มีการคัดกรองและได้รับการตรวจวินิจฉัยได้เร็ว</a:t>
                      </a:r>
                    </a:p>
                  </a:txBody>
                  <a:tcPr marL="20732" marR="20732" marT="0" marB="0"/>
                </a:tc>
                <a:tc gridSpan="2">
                  <a:txBody>
                    <a:bodyPr/>
                    <a:lstStyle/>
                    <a:p>
                      <a:pPr marL="285750" marR="0" lvl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การจัดหาชุดตรวจสำหรับ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วินิจฉัยวัณโรคด้วยวิธีโมเลกุลอน</a:t>
                      </a:r>
                      <a:r>
                        <a:rPr lang="th-TH" sz="1800" b="1" dirty="0" err="1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ูชีววิท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ยา ส่วนใหญ่ได้รับการสนับสนุนจากกองทุนโลกและต้องการงบประมาณในการจัดหาชุดตรวจให้พียงพอซึ่งอาจเกิดความไม่ยั่งยืนในอนาคตได้หากสิทธิประโยชน์ สปสช </a:t>
                      </a:r>
                      <a:r>
                        <a:rPr lang="th-TH" sz="1800" b="1" dirty="0">
                          <a:solidFill>
                            <a:srgbClr val="FF0000"/>
                          </a:solidFill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(อัตรา สปสช.จ่าย น้อยกว่า ราคาซื้อน้ำยา)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ยังไม่สามารถซื้อชุดตรวจดังกล่าวได้</a:t>
                      </a:r>
                    </a:p>
                    <a:p>
                      <a:pPr marL="285750" marR="0" lvl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การคัดกรองด้วย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CXR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ในกลุ่มเสี่ยงเชิงรุกโดยเฉพาะกลุ่ม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close contacts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เพื่อนำไปสู่การตรวจวินิจฉัยวัณโรคมีน้อยด้วยยังขาดงบประมาณและบุคลากรรวมถึงเครื่อง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mobile CXR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สามารถให้บริการได้ครอบคลุมในระดับพื้นที่</a:t>
                      </a:r>
                    </a:p>
                    <a:p>
                      <a:pPr marL="285750" marR="0" lvl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ข้อจำกัดของการคัดกรองวัณโรคที่สามารถเบิกจ่ายตามสิทธิประโยชน์ สปสช เพียง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7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กลุ่มเสี่ยง </a:t>
                      </a:r>
                    </a:p>
                    <a:p>
                      <a:pPr marL="285750" marR="0" lvl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8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tc hMerge="1"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ควรมีงบประมาณในการจัดหาชุดตรวจด้วยวิธี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Molecular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ให้เพียงพอกับเครื่องและหน่วยบริการที่เพิ่มขึ้น และผลักดันให้การจัดหาชุดตรวจด้วยวิธี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Molecular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 ในสิทธิประโยชน์ สปสช ในลำดับถัดไป</a:t>
                      </a:r>
                      <a:endParaRPr lang="en-US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ควรสนับสนุนและจัดหาเครื่อง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Mobile CXR </a:t>
                      </a:r>
                      <a:r>
                        <a:rPr lang="th-TH" sz="1800" b="1" dirty="0">
                          <a:solidFill>
                            <a:srgbClr val="FF0000"/>
                          </a:solidFill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ให้แก่หน่วยบริการที่มีความพร้อมเพื่อการค้นหาเชิงรุกโดยเฉพาะกลุ่ม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Close contacts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และกลุ่มเสี่ยงอื่นๆในระดับชุมชนเพื่อเพิ่มการค้นหา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สนับสนุนเชิงนโนบายและมีการติดตามอย่างใกล้ชิดเพื่อให้หน่วยบริการมีการตรวจคัดกรองวัณโรคด้วยวิธี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Molecular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มากขึ้น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/>
                        <a:defRPr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เพิ่มการตรวจในกลุ่มเสี่ยงเพื่อให้สามารถเบิกค่าใช้จ่ายได้ตามสิทธิประโยชน์</a:t>
                      </a:r>
                      <a:endParaRPr lang="en-US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en-US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ควรมีงบประมาณในการจัดหาชุดตรวจด้วยวิธี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Molecular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ให้เพียงพอกับเครื่องและหน่วยบริการที่เพิ่มขึ้น และผลักดันให้การจัดหาชุดตรวจด้วยวิธี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Molecular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 ในสิทธิประโยชน์ สปสช ในลำดับถัดไป</a:t>
                      </a:r>
                    </a:p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en-US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ควรสนับสนุนและจัดหาเครื่อง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Mobile CXR </a:t>
                      </a:r>
                      <a:r>
                        <a:rPr lang="th-TH" sz="1800" b="1" dirty="0">
                          <a:solidFill>
                            <a:srgbClr val="FF0000"/>
                          </a:solidFill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ให้แก่หน่วยบริการที่มีความพร้อมเพื่อการค้นหาเชิงรุกโดยเฉพาะกลุ่ม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Close contacts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และกลุ่มเสี่ยงอื่นๆในระดับชุมชนเพื่อเพิ่มการค้นหา</a:t>
                      </a:r>
                    </a:p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สนับสนุนเชิงนโนบายและมีการติดตามอย่างใกล้ชิดเพื่อให้หน่วยบริการมีการตรวจคัดกรองวัณโรคด้วยวิธี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Molecular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มากขึ้น</a:t>
                      </a:r>
                    </a:p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/>
                        <a:defRPr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เพิ่มการตรวจในกลุ่มเสี่ยงเพื่อให้สามารถเบิกค่าใช้จ่ายได้ตามสิทธิประโยชน์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endParaRPr lang="en-US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extLst>
                  <a:ext uri="{0D108BD9-81ED-4DB2-BD59-A6C34878D82A}">
                    <a16:rowId xmlns:a16="http://schemas.microsoft.com/office/drawing/2014/main" val="2296674527"/>
                  </a:ext>
                </a:extLst>
              </a:tr>
            </a:tbl>
          </a:graphicData>
        </a:graphic>
      </p:graphicFrame>
      <p:sp>
        <p:nvSpPr>
          <p:cNvPr id="4" name="Rectangle: Diagonal Corners Snipped 3">
            <a:extLst>
              <a:ext uri="{FF2B5EF4-FFF2-40B4-BE49-F238E27FC236}">
                <a16:creationId xmlns:a16="http://schemas.microsoft.com/office/drawing/2014/main" id="{02096AD4-85D7-4B3D-87E3-1A93DAB8829E}"/>
              </a:ext>
            </a:extLst>
          </p:cNvPr>
          <p:cNvSpPr/>
          <p:nvPr/>
        </p:nvSpPr>
        <p:spPr>
          <a:xfrm>
            <a:off x="95250" y="32104"/>
            <a:ext cx="11772900" cy="699415"/>
          </a:xfrm>
          <a:prstGeom prst="snip2Diag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3200" b="1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TB Care and Prevention Case detection and diagnosis and treatment for TB</a:t>
            </a:r>
            <a:endParaRPr lang="en-US" sz="3200" dirty="0">
              <a:effectLst/>
              <a:latin typeface="TH Fah kwang" panose="02000506000000020004" pitchFamily="2" charset="-34"/>
              <a:ea typeface="Calibri" panose="020F0502020204030204" pitchFamily="34" charset="0"/>
              <a:cs typeface="TH Fah kwang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53957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C503B10-8DF2-45FE-A82E-CCECE41CA1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069262"/>
              </p:ext>
            </p:extLst>
          </p:nvPr>
        </p:nvGraphicFramePr>
        <p:xfrm>
          <a:off x="0" y="731519"/>
          <a:ext cx="12096750" cy="6034596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2463800">
                  <a:extLst>
                    <a:ext uri="{9D8B030D-6E8A-4147-A177-3AD203B41FA5}">
                      <a16:colId xmlns:a16="http://schemas.microsoft.com/office/drawing/2014/main" val="555531513"/>
                    </a:ext>
                  </a:extLst>
                </a:gridCol>
                <a:gridCol w="3416300">
                  <a:extLst>
                    <a:ext uri="{9D8B030D-6E8A-4147-A177-3AD203B41FA5}">
                      <a16:colId xmlns:a16="http://schemas.microsoft.com/office/drawing/2014/main" val="3343018320"/>
                    </a:ext>
                  </a:extLst>
                </a:gridCol>
                <a:gridCol w="6216650">
                  <a:extLst>
                    <a:ext uri="{9D8B030D-6E8A-4147-A177-3AD203B41FA5}">
                      <a16:colId xmlns:a16="http://schemas.microsoft.com/office/drawing/2014/main" val="3006696060"/>
                    </a:ext>
                  </a:extLst>
                </a:gridCol>
              </a:tblGrid>
              <a:tr h="6033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ผลการดำเนินงานและความสำเร็จ</a:t>
                      </a:r>
                      <a:endParaRPr lang="en-US" sz="24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ช่องว่าง</a:t>
                      </a:r>
                      <a:r>
                        <a:rPr lang="en-US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/</a:t>
                      </a: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ความท้าทาย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การดำเนินงาน</a:t>
                      </a:r>
                      <a:endParaRPr lang="en-US" sz="24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i="0" kern="1200" dirty="0">
                          <a:solidFill>
                            <a:schemeClr val="tx1"/>
                          </a:solidFill>
                          <a:effectLst/>
                          <a:latin typeface="TH Fah kwang" panose="02000506000000020004" pitchFamily="2" charset="-34"/>
                          <a:ea typeface="+mn-ea"/>
                          <a:cs typeface="TH Fah kwang" panose="02000506000000020004" pitchFamily="2" charset="-34"/>
                        </a:rPr>
                        <a:t>สิ่งที่ควรปรับปรุง </a:t>
                      </a:r>
                      <a:endParaRPr lang="en-US" sz="24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extLst>
                  <a:ext uri="{0D108BD9-81ED-4DB2-BD59-A6C34878D82A}">
                    <a16:rowId xmlns:a16="http://schemas.microsoft.com/office/drawing/2014/main" val="4124178902"/>
                  </a:ext>
                </a:extLst>
              </a:tr>
              <a:tr h="284352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1" dirty="0">
                          <a:solidFill>
                            <a:srgbClr val="FF0000"/>
                          </a:solidFill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การตรวจวินิจฉัยวัณโรค (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TB case notified)</a:t>
                      </a:r>
                    </a:p>
                  </a:txBody>
                  <a:tcPr marL="20732" marR="20732" marT="0" marB="0"/>
                </a:tc>
                <a:tc hMerge="1"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en-US" sz="24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tc hMerge="1">
                  <a:txBody>
                    <a:bodyPr/>
                    <a:lstStyle/>
                    <a:p>
                      <a:pPr marL="285750" marR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24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extLst>
                  <a:ext uri="{0D108BD9-81ED-4DB2-BD59-A6C34878D82A}">
                    <a16:rowId xmlns:a16="http://schemas.microsoft.com/office/drawing/2014/main" val="1971425262"/>
                  </a:ext>
                </a:extLst>
              </a:tr>
              <a:tr h="394384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/>
                        <a:defRPr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มีการติดตามอย่างใกล้ชิดทุกๆไตรมาส 3 เดือน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/>
                        <a:defRPr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งบประมาณสนับสนุนจาก จาก สปสช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/ GF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endParaRPr lang="en-US" sz="18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endParaRPr lang="en-US" sz="18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tc>
                  <a:txBody>
                    <a:bodyPr/>
                    <a:lstStyle/>
                    <a:p>
                      <a:pPr marL="285750" marR="0" lvl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ป่วยบางรายเข้าสู่ระบบการตรวจวินิจฉัยล่าช้าจึงนำไปสู่การเสียชีวิตหากมีโรคอื่นร่วมด้วย เช่น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DM, HT</a:t>
                      </a:r>
                    </a:p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  <a:p>
                      <a:pPr marL="285750" marR="0" lvl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การคัดกรอง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/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ตรวจวินิจฉัยวัณโรคในกลุ่มผู้ต้องขังและกลุ่มแรงงานข้ามชาติในลักษระเชิงรุกอาจดำเนินการได้ไม่ครอบคลุมด้วยข้อจำกัดด้านบุคลากรและสิ่งสนับสนุนให้เกิดการค้นหาเชิงรุกมีจำกัด ได้แก่ งบประมาณ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mobile CXR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และอื่นๆ</a:t>
                      </a:r>
                    </a:p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  <a:p>
                      <a:pPr marL="285750" marR="0" lvl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มีปัจจัยทางด้านเศษฐานะของผู้ป่วยต่อการรับบริการตรวจ รักษาวัณโรคมีผลกระทบต่อการ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loss follow up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และการกินยาไม่ครบ หรือภา</a:t>
                      </a:r>
                      <a:r>
                        <a:rPr lang="th-TH" sz="1800" b="1" dirty="0" err="1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วทุพ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โภชนาการระหว่างการรักษา</a:t>
                      </a:r>
                      <a:endParaRPr lang="en-US" sz="18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เพิ่มการคัดกรองในกลุ่มเสี่ยงโดยเฉพาะกลุ่มที่เป็นโรคร่วมที่เป้นสาเหตุการตายของผู้ป่วยวัณโรค</a:t>
                      </a:r>
                      <a:endParaRPr lang="en-US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เพิ่มอาหารเสริมให้แก่ผู้ป่วย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TB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ทุกรายที่มีเพื่อป้องกันภาวะทุพโภชนาการและลดอัตราตายวัณโรค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เพิ่มสิ่งสนับสนุน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/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งบประมาณในการค้นหาและคัดกรองเชิงรุกแก่หน่วยบริการในพื้นที่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การจัดหาค่าเดินทางหรือค่าอาหารเสริมให้แก่ผู้ป่วยที่ไม่มีค่าใช้จ่ายในการรักษา</a:t>
                      </a:r>
                      <a:endParaRPr lang="en-US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extLst>
                  <a:ext uri="{0D108BD9-81ED-4DB2-BD59-A6C34878D82A}">
                    <a16:rowId xmlns:a16="http://schemas.microsoft.com/office/drawing/2014/main" val="2296674527"/>
                  </a:ext>
                </a:extLst>
              </a:tr>
            </a:tbl>
          </a:graphicData>
        </a:graphic>
      </p:graphicFrame>
      <p:sp>
        <p:nvSpPr>
          <p:cNvPr id="4" name="Rectangle: Diagonal Corners Snipped 3">
            <a:extLst>
              <a:ext uri="{FF2B5EF4-FFF2-40B4-BE49-F238E27FC236}">
                <a16:creationId xmlns:a16="http://schemas.microsoft.com/office/drawing/2014/main" id="{02096AD4-85D7-4B3D-87E3-1A93DAB8829E}"/>
              </a:ext>
            </a:extLst>
          </p:cNvPr>
          <p:cNvSpPr/>
          <p:nvPr/>
        </p:nvSpPr>
        <p:spPr>
          <a:xfrm>
            <a:off x="95250" y="32104"/>
            <a:ext cx="11772900" cy="699415"/>
          </a:xfrm>
          <a:prstGeom prst="snip2Diag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3200" b="1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TB Care and Prevention Case detection and diagnosis and treatment for TB</a:t>
            </a:r>
            <a:endParaRPr lang="en-US" sz="3200" dirty="0">
              <a:effectLst/>
              <a:latin typeface="TH Fah kwang" panose="02000506000000020004" pitchFamily="2" charset="-34"/>
              <a:ea typeface="Calibri" panose="020F0502020204030204" pitchFamily="34" charset="0"/>
              <a:cs typeface="TH Fah kwang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79937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C503B10-8DF2-45FE-A82E-CCECE41CA1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40851"/>
              </p:ext>
            </p:extLst>
          </p:nvPr>
        </p:nvGraphicFramePr>
        <p:xfrm>
          <a:off x="223520" y="731519"/>
          <a:ext cx="11501121" cy="5741099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2342486">
                  <a:extLst>
                    <a:ext uri="{9D8B030D-6E8A-4147-A177-3AD203B41FA5}">
                      <a16:colId xmlns:a16="http://schemas.microsoft.com/office/drawing/2014/main" val="555531513"/>
                    </a:ext>
                  </a:extLst>
                </a:gridCol>
                <a:gridCol w="487816">
                  <a:extLst>
                    <a:ext uri="{9D8B030D-6E8A-4147-A177-3AD203B41FA5}">
                      <a16:colId xmlns:a16="http://schemas.microsoft.com/office/drawing/2014/main" val="3343018320"/>
                    </a:ext>
                  </a:extLst>
                </a:gridCol>
                <a:gridCol w="2760269">
                  <a:extLst>
                    <a:ext uri="{9D8B030D-6E8A-4147-A177-3AD203B41FA5}">
                      <a16:colId xmlns:a16="http://schemas.microsoft.com/office/drawing/2014/main" val="2813848901"/>
                    </a:ext>
                  </a:extLst>
                </a:gridCol>
                <a:gridCol w="277718">
                  <a:extLst>
                    <a:ext uri="{9D8B030D-6E8A-4147-A177-3AD203B41FA5}">
                      <a16:colId xmlns:a16="http://schemas.microsoft.com/office/drawing/2014/main" val="3006696060"/>
                    </a:ext>
                  </a:extLst>
                </a:gridCol>
                <a:gridCol w="5632832">
                  <a:extLst>
                    <a:ext uri="{9D8B030D-6E8A-4147-A177-3AD203B41FA5}">
                      <a16:colId xmlns:a16="http://schemas.microsoft.com/office/drawing/2014/main" val="1413183914"/>
                    </a:ext>
                  </a:extLst>
                </a:gridCol>
              </a:tblGrid>
              <a:tr h="6033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ผลการดำเนินงานและความสำเร็จ</a:t>
                      </a:r>
                      <a:endParaRPr lang="en-US" sz="24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ช่องว่าง</a:t>
                      </a:r>
                      <a:r>
                        <a:rPr lang="en-US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/</a:t>
                      </a: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ความท้าทาย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การดำเนินงาน</a:t>
                      </a:r>
                      <a:endParaRPr lang="en-US" sz="24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i="0" kern="1200" dirty="0">
                          <a:solidFill>
                            <a:schemeClr val="tx1"/>
                          </a:solidFill>
                          <a:effectLst/>
                          <a:latin typeface="TH Fah kwang" panose="02000506000000020004" pitchFamily="2" charset="-34"/>
                          <a:ea typeface="+mn-ea"/>
                          <a:cs typeface="TH Fah kwang" panose="02000506000000020004" pitchFamily="2" charset="-34"/>
                        </a:rPr>
                        <a:t>สิ่งที่ควรปรับปรุง </a:t>
                      </a:r>
                      <a:endParaRPr lang="en-US" sz="24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extLst>
                  <a:ext uri="{0D108BD9-81ED-4DB2-BD59-A6C34878D82A}">
                    <a16:rowId xmlns:a16="http://schemas.microsoft.com/office/drawing/2014/main" val="4124178902"/>
                  </a:ext>
                </a:extLst>
              </a:tr>
              <a:tr h="284352">
                <a:tc gridSpan="5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1" dirty="0">
                          <a:solidFill>
                            <a:srgbClr val="FF0000"/>
                          </a:solidFill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 การให้ยาป้องกันวัณโรคในผู้ติดเชื้อวัณโรคระยะแฝง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tc hMerge="1"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en-US" sz="24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85750" marR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24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extLst>
                  <a:ext uri="{0D108BD9-81ED-4DB2-BD59-A6C34878D82A}">
                    <a16:rowId xmlns:a16="http://schemas.microsoft.com/office/drawing/2014/main" val="1971425262"/>
                  </a:ext>
                </a:extLst>
              </a:tr>
              <a:tr h="3943848"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/>
                        <a:defRPr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มีการสนับสนุนเชิงนโยบาย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TPT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มีหนังสือขอความร่วมมือดำเนินงานทั่วประเทศจากกระทรวง สธ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.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และอบรมแก่บุคลากรทุกภาค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/>
                        <a:defRPr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การจัดทำคู่มือแนว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LTBI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โดยความร่วมมือจากราชวิทยาลัยกุมารแพทย์แห่งประเทศไทยและสมาคมกุมารแพทย์แห่งประเทศไทย และเครือข่ายอื่นๆ เพื่อให้แพทย์มีความมั่นใจและปฏิบัติตามแนวทางฯ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/>
                        <a:defRPr/>
                      </a:pPr>
                      <a:r>
                        <a:rPr lang="th-TH" sz="1800" b="1" kern="1200" dirty="0">
                          <a:solidFill>
                            <a:schemeClr val="tx1"/>
                          </a:solidFill>
                          <a:effectLst/>
                          <a:latin typeface="TH Fah kwang" panose="02000506000000020004" pitchFamily="2" charset="-34"/>
                          <a:ea typeface="+mn-ea"/>
                          <a:cs typeface="TH Fah kwang" panose="02000506000000020004" pitchFamily="2" charset="-34"/>
                        </a:rPr>
                        <a:t>พัฒนาสื่อเอกสาร แบบฟอร์อมสำหรับการดำเนินงานให้ยาป้องกันในผู้ติดเชื้อวัณโรคระยะแฝง</a:t>
                      </a:r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TH Fah kwang" panose="02000506000000020004" pitchFamily="2" charset="-34"/>
                        <a:ea typeface="+mn-ea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tc hMerge="1">
                  <a:txBody>
                    <a:bodyPr/>
                    <a:lstStyle/>
                    <a:p>
                      <a:pPr marL="285750" marR="0" lvl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 หน่วยบริการ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/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โรงพยาบาลที่เข้าร่วมในการคัดกรองและให้ยา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TPT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ได้ทุกแห่ง</a:t>
                      </a:r>
                    </a:p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  <a:p>
                      <a:pPr marL="285750" marR="0" lvl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แพทย์ยังขาดความมั่นใจในการให้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TPT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โดยเฉพาะในกลุ่ม</a:t>
                      </a:r>
                    </a:p>
                    <a:p>
                      <a:pPr marL="285750" marR="0" lvl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8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tc gridSpan="2">
                  <a:txBody>
                    <a:bodyPr/>
                    <a:lstStyle/>
                    <a:p>
                      <a:pPr marL="285750" marR="0" lvl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 หน่วยบริการ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/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โรงพยาบาลที่เข้าร่วมในการคัดกรองและให้ยา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TPT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ได้ทุกแห่ง</a:t>
                      </a:r>
                    </a:p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  <a:p>
                      <a:pPr marL="285750" marR="0" lvl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แพทย์ยังขาดความมั่นใจในการให้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TPT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โดยเฉพาะในกลุ่มเด็กหาก </a:t>
                      </a:r>
                    </a:p>
                    <a:p>
                      <a:pPr marL="285750" marR="0" lvl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 บางแห่งกลุ่มเสี่ยงปฏิเสธการตรวจและการกิน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TPT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เนื่องจากมีสุขภาพแข็งแรงไม่อาการเจ็บป่วย</a:t>
                      </a:r>
                    </a:p>
                  </a:txBody>
                  <a:tcPr marL="20732" marR="20732" marT="0" marB="0"/>
                </a:tc>
                <a:tc hMerge="1"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ควรมีงบประมาณในการจัดหาชุดตรวจด้วยวิธี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Molecular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ให้เพียงพอกับเครื่องและหน่วยบริการที่เพิ่มขึ้น และผลักดันให้การจัดหาชุดตรวจด้วยวิธี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Molecular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 ในสิทธิประโยชน์ สปสช ในลำดับถัดไป</a:t>
                      </a:r>
                      <a:endParaRPr lang="en-US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ควรสนับสนุนและจัดหาเครื่อง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Mobile CXR </a:t>
                      </a:r>
                      <a:r>
                        <a:rPr lang="th-TH" sz="1800" b="1" dirty="0">
                          <a:solidFill>
                            <a:srgbClr val="FF0000"/>
                          </a:solidFill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ให้แก่หน่วยบริการที่มีความพร้อมเพื่อการค้นหาเชิงรุกโดยเฉพาะกลุ่ม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Close contacts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และกลุ่มเสี่ยงอื่นๆในระดับชุมชนเพื่อเพิ่มการค้นหา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สนับสนุนเชิงนโนบายและมีการติดตามอย่างใกล้ชิดเพื่อให้หน่วยบริการมีการตรวจคัดกรองวัณโรคด้วยวิธี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Molecular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มากขึ้น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/>
                        <a:defRPr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เพิ่มการตรวจในกลุ่มเสี่ยงเพื่อให้สามารถเบิกค่าใช้จ่ายได้ตามสิทธิประโยชน์</a:t>
                      </a:r>
                      <a:endParaRPr lang="en-US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en-US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เพิ่มการสนับสนุนเชิงนโยบายจากกระทรวงให้มีความเข้มข้นและมีการณรงค์ประชาสัมพันธ์เชิงนโยบายให้มากขึ้นผ่านการติดตาม กำกับ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เผยแพร่ประชาสัมพันธ์แนวทางคู่มือแนว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LTBI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ที่ได้มีการจัดทำขึ้นโดยความร่วมมือจากราชวิทยาลัยกุมารแพทย์แห่งประเทศไทยและสมาคมกุมารแพทย์แห่งประเทศไทย และเครือข่ายอื่นๆ เพื่อให้แพทย์มีความมั่นใจต่อการดำเนินงาน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การสนับสนุนให้แพทย์ได้เข้ารับการอบรมในหลักสูตรที่เกี่ยวข้องในการจัดการ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LTBI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อย่างสม่ำเสมอ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การอบรมแพทย์และบุคลาการที่เกี่ยวข้องซ้ำ และให้ครอบคลุมเพื่อให้มีให้มีความรู้เกี่ยวกับแนวทางการดำเนินงาน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TPT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และเชิงนโยบายของประเทศเพื่อให้สามารถปฏิบัติได้ในทิศทางเดียวกัน</a:t>
                      </a:r>
                      <a:endParaRPr lang="en-US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extLst>
                  <a:ext uri="{0D108BD9-81ED-4DB2-BD59-A6C34878D82A}">
                    <a16:rowId xmlns:a16="http://schemas.microsoft.com/office/drawing/2014/main" val="2296674527"/>
                  </a:ext>
                </a:extLst>
              </a:tr>
            </a:tbl>
          </a:graphicData>
        </a:graphic>
      </p:graphicFrame>
      <p:sp>
        <p:nvSpPr>
          <p:cNvPr id="4" name="Rectangle: Diagonal Corners Snipped 3">
            <a:extLst>
              <a:ext uri="{FF2B5EF4-FFF2-40B4-BE49-F238E27FC236}">
                <a16:creationId xmlns:a16="http://schemas.microsoft.com/office/drawing/2014/main" id="{02096AD4-85D7-4B3D-87E3-1A93DAB8829E}"/>
              </a:ext>
            </a:extLst>
          </p:cNvPr>
          <p:cNvSpPr/>
          <p:nvPr/>
        </p:nvSpPr>
        <p:spPr>
          <a:xfrm>
            <a:off x="95250" y="32104"/>
            <a:ext cx="11772900" cy="699415"/>
          </a:xfrm>
          <a:prstGeom prst="snip2Diag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3200" b="1" dirty="0">
                <a:solidFill>
                  <a:srgbClr val="FF0000"/>
                </a:solidFill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TB Care and Prevention Case detection and diagnosis and treatment for TB</a:t>
            </a:r>
            <a:endParaRPr lang="en-US" sz="3200" dirty="0">
              <a:solidFill>
                <a:srgbClr val="FF0000"/>
              </a:solidFill>
              <a:effectLst/>
              <a:latin typeface="TH Fah kwang" panose="02000506000000020004" pitchFamily="2" charset="-34"/>
              <a:ea typeface="Calibri" panose="020F0502020204030204" pitchFamily="34" charset="0"/>
              <a:cs typeface="TH Fah kwang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61299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C503B10-8DF2-45FE-A82E-CCECE41CA1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3811971"/>
              </p:ext>
            </p:extLst>
          </p:nvPr>
        </p:nvGraphicFramePr>
        <p:xfrm>
          <a:off x="323850" y="731519"/>
          <a:ext cx="11544300" cy="6328093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2351280">
                  <a:extLst>
                    <a:ext uri="{9D8B030D-6E8A-4147-A177-3AD203B41FA5}">
                      <a16:colId xmlns:a16="http://schemas.microsoft.com/office/drawing/2014/main" val="555531513"/>
                    </a:ext>
                  </a:extLst>
                </a:gridCol>
                <a:gridCol w="4515440">
                  <a:extLst>
                    <a:ext uri="{9D8B030D-6E8A-4147-A177-3AD203B41FA5}">
                      <a16:colId xmlns:a16="http://schemas.microsoft.com/office/drawing/2014/main" val="3343018320"/>
                    </a:ext>
                  </a:extLst>
                </a:gridCol>
                <a:gridCol w="4677580">
                  <a:extLst>
                    <a:ext uri="{9D8B030D-6E8A-4147-A177-3AD203B41FA5}">
                      <a16:colId xmlns:a16="http://schemas.microsoft.com/office/drawing/2014/main" val="1413183914"/>
                    </a:ext>
                  </a:extLst>
                </a:gridCol>
              </a:tblGrid>
              <a:tr h="6033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ผลการดำเนินงานและความสำเร็จ</a:t>
                      </a:r>
                      <a:endParaRPr lang="en-US" sz="24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ช่องว่าง</a:t>
                      </a:r>
                      <a:r>
                        <a:rPr lang="en-US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/</a:t>
                      </a: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ความท้าทาย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การดำเนินงาน</a:t>
                      </a:r>
                      <a:endParaRPr lang="en-US" sz="24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i="0" kern="1200" dirty="0">
                          <a:solidFill>
                            <a:schemeClr val="tx1"/>
                          </a:solidFill>
                          <a:effectLst/>
                          <a:latin typeface="TH Fah kwang" panose="02000506000000020004" pitchFamily="2" charset="-34"/>
                          <a:ea typeface="+mn-ea"/>
                          <a:cs typeface="TH Fah kwang" panose="02000506000000020004" pitchFamily="2" charset="-34"/>
                        </a:rPr>
                        <a:t>สิ่งที่ควรปรับปรุง </a:t>
                      </a:r>
                      <a:endParaRPr lang="en-US" sz="24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extLst>
                  <a:ext uri="{0D108BD9-81ED-4DB2-BD59-A6C34878D82A}">
                    <a16:rowId xmlns:a16="http://schemas.microsoft.com/office/drawing/2014/main" val="4124178902"/>
                  </a:ext>
                </a:extLst>
              </a:tr>
              <a:tr h="284352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1" dirty="0">
                          <a:solidFill>
                            <a:srgbClr val="FF0000"/>
                          </a:solidFill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 การให้ยาป้องกันวัณโรคในผู้ติดเชื้อวัณโรคระยะแฝง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tc hMerge="1"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en-US" sz="24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extLst>
                  <a:ext uri="{0D108BD9-81ED-4DB2-BD59-A6C34878D82A}">
                    <a16:rowId xmlns:a16="http://schemas.microsoft.com/office/drawing/2014/main" val="1971425262"/>
                  </a:ext>
                </a:extLst>
              </a:tr>
              <a:tr h="394384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/>
                        <a:defRPr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มีการจัดตั้งหน่วยบริการตรวจ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IGRA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ระดับเขต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     ในปี 2564 ได้มีการจัดตั้ง   หน่วยให้บริการตรวจหาการติดเชื้อวัณโรคระยะแผงในเด็กอายุ 5-8 ปี ใน 7 แห่งและขยายเพิ่มขึ้นเป็น 10 แห่งในปี 2565 ปัจจุบันหน่วยบริการตรวจหาการติดเชื้อระยะแฝงตั้งกระจายอยู่ที่ กองวัณโรค ส</a:t>
                      </a:r>
                      <a:r>
                        <a:rPr lang="th-TH" sz="1800" b="1" dirty="0" err="1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คร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1, 2, 5, 7, 9, 10, 11 และ ในเขต </a:t>
                      </a:r>
                      <a:r>
                        <a:rPr lang="th-TH" sz="1800" b="1" dirty="0" err="1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กทม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2 แห่ง ได้แก่ โรงพยาบาลวชิรพยาบาล และโรงพยาบาลตากสิน</a:t>
                      </a:r>
                    </a:p>
                  </a:txBody>
                  <a:tcPr marL="20732" marR="20732" marT="0" marB="0"/>
                </a:tc>
                <a:tc>
                  <a:txBody>
                    <a:bodyPr/>
                    <a:lstStyle/>
                    <a:p>
                      <a:pPr marL="285750" marR="0" lvl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 ข้อจำกัดของการจัดตั้งหน่วยบริการตรวจ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IGRA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ที่สามารถจัดตั้งได้เพียง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10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แห่ง จึงจำเป็นต้องมีข้อตกลงกำหนดวันในการส่งตรวจของแต่ละ รพ และไม่สามารถส่งตรวจได้ทุกวัน ประกอบกับการส่งตรวจ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specimen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ต้องดำเนินการภายใน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24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ชม</a:t>
                      </a:r>
                    </a:p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  <a:p>
                      <a:pPr marL="285750" marR="0" lvl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ภาระงานในการตรวจจำนวนมาก ในขณะบุคลากรทางด้าน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LAB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มีจำกัดไม่เพียงพอ และไม่สามารถจัดจ้างได้เนื่องจากเงินเดือนน้อยไม่มีผู้สนใจสมัคร</a:t>
                      </a:r>
                    </a:p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  <a:p>
                      <a:pPr marL="285750" marR="0" lvl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ปัจจุบันการส่งตรวจ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IGRA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จำกัดในกลุ่ม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0-18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ปีตามงบประมาณสนับสนุนจากกองทุนโลกซึ่งยังไม่ครอบคลุมทุกกลุ่ม และ สปสช สนับสนุนงบประมาณเฉพาะในกลุ่ม เด็ก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0-18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ปี ที่เป็นผู้สัมผัสผู้ป่วยวัณโรคปอดในบ้าน</a:t>
                      </a:r>
                      <a:endParaRPr lang="en-US" sz="18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  <a:p>
                      <a:pPr marL="285750" marR="0" lvl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สปสช สนับสนุนเฉพาะการตรวจ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LTBI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ด้วยวิธี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TST</a:t>
                      </a:r>
                      <a:endParaRPr lang="th-TH" sz="18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  <a:p>
                      <a:pPr marL="285750" marR="0" lvl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8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ควรหาแนวทางในการเพิ่มหน่วยบริการตรวจ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IGRA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ให้ครอบคลุมในทุก ส</a:t>
                      </a:r>
                      <a:r>
                        <a:rPr lang="th-TH" sz="1800" b="1" dirty="0" err="1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คร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และ โรงพยาบาลศูนย์ขนาดใหญ่ในพื้นที่ที่มีผู้ป่วยขึ้นทะเบียนจำนวนมาก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?</a:t>
                      </a:r>
                      <a:endParaRPr lang="th-TH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en-US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จัดหาเจ้าหน้าที่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LAB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สนับสนุนและเปลี่ยนวิธีการจ้างให้เป็นลักษณะ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Part time?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en-US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en-US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เพิ่มกลุ่มเป้าหมาย ตาม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National Guideline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หากมีงบประมาณหรือทรัพยากรเพียงพอ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ผลักดันให้ สปสช สนับสนุนการตรวจด้วย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IGRA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แทน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TST?</a:t>
                      </a:r>
                    </a:p>
                    <a:p>
                      <a:pPr marL="285750" marR="0" lvl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endParaRPr lang="en-US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extLst>
                  <a:ext uri="{0D108BD9-81ED-4DB2-BD59-A6C34878D82A}">
                    <a16:rowId xmlns:a16="http://schemas.microsoft.com/office/drawing/2014/main" val="2296674527"/>
                  </a:ext>
                </a:extLst>
              </a:tr>
            </a:tbl>
          </a:graphicData>
        </a:graphic>
      </p:graphicFrame>
      <p:sp>
        <p:nvSpPr>
          <p:cNvPr id="4" name="Rectangle: Diagonal Corners Snipped 3">
            <a:extLst>
              <a:ext uri="{FF2B5EF4-FFF2-40B4-BE49-F238E27FC236}">
                <a16:creationId xmlns:a16="http://schemas.microsoft.com/office/drawing/2014/main" id="{02096AD4-85D7-4B3D-87E3-1A93DAB8829E}"/>
              </a:ext>
            </a:extLst>
          </p:cNvPr>
          <p:cNvSpPr/>
          <p:nvPr/>
        </p:nvSpPr>
        <p:spPr>
          <a:xfrm>
            <a:off x="95250" y="32104"/>
            <a:ext cx="11772900" cy="699415"/>
          </a:xfrm>
          <a:prstGeom prst="snip2Diag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3200" b="1" dirty="0">
                <a:solidFill>
                  <a:srgbClr val="FF0000"/>
                </a:solidFill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TB Care and Prevention Case detection and diagnosis and treatment for TB</a:t>
            </a:r>
            <a:endParaRPr lang="en-US" sz="3200" dirty="0">
              <a:solidFill>
                <a:srgbClr val="FF0000"/>
              </a:solidFill>
              <a:effectLst/>
              <a:latin typeface="TH Fah kwang" panose="02000506000000020004" pitchFamily="2" charset="-34"/>
              <a:ea typeface="Calibri" panose="020F0502020204030204" pitchFamily="34" charset="0"/>
              <a:cs typeface="TH Fah kwang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44077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CF5925-034B-FD40-69D3-738ADE610E95}"/>
              </a:ext>
            </a:extLst>
          </p:cNvPr>
          <p:cNvSpPr txBox="1"/>
          <p:nvPr/>
        </p:nvSpPr>
        <p:spPr>
          <a:xfrm>
            <a:off x="2204720" y="319699"/>
            <a:ext cx="7782560" cy="55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เอกสารแนวทางคู่มือ และแบบฟอร์มต่างๆเกี่ยวกับ </a:t>
            </a:r>
            <a:r>
              <a:rPr lang="en-US" sz="28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LTBI </a:t>
            </a:r>
            <a:r>
              <a:rPr lang="th-TH" sz="28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และ </a:t>
            </a:r>
            <a:r>
              <a:rPr lang="en-US" sz="28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TPT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CDE795-4304-36C1-CDD5-14F8A3C96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" y="769255"/>
            <a:ext cx="12070080" cy="594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808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3201DC1-85F7-1A03-855C-38C0846C8C6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" t="11268" r="66312" b="1054"/>
          <a:stretch/>
        </p:blipFill>
        <p:spPr>
          <a:xfrm>
            <a:off x="325276" y="111760"/>
            <a:ext cx="4785203" cy="651626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A540D4-C30B-A1B0-58F1-3F19A70D1273}"/>
              </a:ext>
            </a:extLst>
          </p:cNvPr>
          <p:cNvSpPr txBox="1"/>
          <p:nvPr/>
        </p:nvSpPr>
        <p:spPr>
          <a:xfrm>
            <a:off x="3718560" y="742431"/>
            <a:ext cx="8473440" cy="5373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4" algn="just">
              <a:lnSpc>
                <a:spcPct val="107000"/>
              </a:lnSpc>
              <a:tabLst>
                <a:tab pos="1620520" algn="l"/>
                <a:tab pos="2340610" algn="l"/>
                <a:tab pos="2610485" algn="l"/>
              </a:tabLst>
            </a:pPr>
            <a:r>
              <a:rPr lang="th-TH" b="1" dirty="0">
                <a:solidFill>
                  <a:srgbClr val="FF0000"/>
                </a:solidFill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หน่วยบริการตรวจด้วย </a:t>
            </a:r>
            <a:r>
              <a:rPr lang="en-US" b="1" dirty="0">
                <a:solidFill>
                  <a:srgbClr val="FF0000"/>
                </a:solidFill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IGRA</a:t>
            </a:r>
            <a:endParaRPr lang="th-TH" b="1" dirty="0">
              <a:solidFill>
                <a:srgbClr val="FF0000"/>
              </a:solidFill>
              <a:effectLst/>
              <a:latin typeface="TH Fah kwang" panose="02000506000000020004" pitchFamily="2" charset="-34"/>
              <a:ea typeface="Calibri" panose="020F0502020204030204" pitchFamily="34" charset="0"/>
              <a:cs typeface="TH Fah kwang" panose="02000506000000020004" pitchFamily="2" charset="-34"/>
            </a:endParaRPr>
          </a:p>
          <a:p>
            <a:pPr marL="2057400" lvl="4" indent="-228600" algn="just">
              <a:lnSpc>
                <a:spcPct val="107000"/>
              </a:lnSpc>
              <a:buFont typeface="Courier New" panose="02070309020205020404" pitchFamily="49" charset="0"/>
              <a:buChar char="o"/>
              <a:tabLst>
                <a:tab pos="1620520" algn="l"/>
                <a:tab pos="2340610" algn="l"/>
                <a:tab pos="2610485" algn="l"/>
              </a:tabLst>
            </a:pP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ส</a:t>
            </a:r>
            <a:r>
              <a:rPr lang="th-TH" sz="2400" dirty="0" err="1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คร</a:t>
            </a: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 </a:t>
            </a:r>
            <a:r>
              <a:rPr lang="en-US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1 </a:t>
            </a: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เชียงใหม่</a:t>
            </a:r>
            <a:endParaRPr lang="en-US" sz="2400" dirty="0">
              <a:effectLst/>
              <a:latin typeface="TH Fah kwang" panose="02000506000000020004" pitchFamily="2" charset="-34"/>
              <a:ea typeface="Calibri" panose="020F0502020204030204" pitchFamily="34" charset="0"/>
              <a:cs typeface="TH Fah kwang" panose="02000506000000020004" pitchFamily="2" charset="-34"/>
            </a:endParaRPr>
          </a:p>
          <a:p>
            <a:pPr marL="2057400" lvl="4" indent="-228600" algn="just">
              <a:lnSpc>
                <a:spcPct val="107000"/>
              </a:lnSpc>
              <a:buFont typeface="Courier New" panose="02070309020205020404" pitchFamily="49" charset="0"/>
              <a:buChar char="o"/>
              <a:tabLst>
                <a:tab pos="1620520" algn="l"/>
                <a:tab pos="2340610" algn="l"/>
              </a:tabLst>
            </a:pP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ส</a:t>
            </a:r>
            <a:r>
              <a:rPr lang="th-TH" sz="2400" dirty="0" err="1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คร</a:t>
            </a:r>
            <a:r>
              <a:rPr lang="en-US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 2 </a:t>
            </a: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พิษณุโลก</a:t>
            </a:r>
            <a:endParaRPr lang="en-US" sz="2400" dirty="0">
              <a:effectLst/>
              <a:latin typeface="TH Fah kwang" panose="02000506000000020004" pitchFamily="2" charset="-34"/>
              <a:ea typeface="Calibri" panose="020F0502020204030204" pitchFamily="34" charset="0"/>
              <a:cs typeface="TH Fah kwang" panose="02000506000000020004" pitchFamily="2" charset="-34"/>
            </a:endParaRPr>
          </a:p>
          <a:p>
            <a:pPr marL="2057400" lvl="4" indent="-228600" algn="just">
              <a:lnSpc>
                <a:spcPct val="107000"/>
              </a:lnSpc>
              <a:buFont typeface="Courier New" panose="02070309020205020404" pitchFamily="49" charset="0"/>
              <a:buChar char="o"/>
              <a:tabLst>
                <a:tab pos="1620520" algn="l"/>
                <a:tab pos="2340610" algn="l"/>
              </a:tabLst>
            </a:pP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ส</a:t>
            </a:r>
            <a:r>
              <a:rPr lang="th-TH" sz="2400" dirty="0" err="1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คร</a:t>
            </a: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 </a:t>
            </a:r>
            <a:r>
              <a:rPr lang="en-US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5 </a:t>
            </a: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ราชบุรี  </a:t>
            </a:r>
            <a:endParaRPr lang="en-US" sz="2400" dirty="0">
              <a:effectLst/>
              <a:latin typeface="TH Fah kwang" panose="02000506000000020004" pitchFamily="2" charset="-34"/>
              <a:ea typeface="Calibri" panose="020F0502020204030204" pitchFamily="34" charset="0"/>
              <a:cs typeface="TH Fah kwang" panose="02000506000000020004" pitchFamily="2" charset="-34"/>
            </a:endParaRPr>
          </a:p>
          <a:p>
            <a:pPr marL="2057400" lvl="4" indent="-228600" algn="just">
              <a:lnSpc>
                <a:spcPct val="107000"/>
              </a:lnSpc>
              <a:buFont typeface="Courier New" panose="02070309020205020404" pitchFamily="49" charset="0"/>
              <a:buChar char="o"/>
              <a:tabLst>
                <a:tab pos="1620520" algn="l"/>
                <a:tab pos="2340610" algn="l"/>
              </a:tabLst>
            </a:pP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ส</a:t>
            </a:r>
            <a:r>
              <a:rPr lang="th-TH" sz="2400" dirty="0" err="1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คร</a:t>
            </a: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 </a:t>
            </a:r>
            <a:r>
              <a:rPr lang="en-US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7 </a:t>
            </a: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ขอนแก่น</a:t>
            </a:r>
            <a:r>
              <a:rPr lang="th-TH" sz="2400" b="1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 </a:t>
            </a:r>
            <a:r>
              <a:rPr lang="en-US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(</a:t>
            </a: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ตรวจให้ รพ</a:t>
            </a:r>
            <a:r>
              <a:rPr lang="en-US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. </a:t>
            </a: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ในเขต ส</a:t>
            </a:r>
            <a:r>
              <a:rPr lang="th-TH" sz="2400" dirty="0" err="1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คร</a:t>
            </a:r>
            <a:r>
              <a:rPr lang="en-US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 8 </a:t>
            </a: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อุดรธานี)</a:t>
            </a:r>
            <a:endParaRPr lang="en-US" sz="2400" dirty="0">
              <a:effectLst/>
              <a:latin typeface="TH Fah kwang" panose="02000506000000020004" pitchFamily="2" charset="-34"/>
              <a:ea typeface="Calibri" panose="020F0502020204030204" pitchFamily="34" charset="0"/>
              <a:cs typeface="TH Fah kwang" panose="02000506000000020004" pitchFamily="2" charset="-34"/>
            </a:endParaRPr>
          </a:p>
          <a:p>
            <a:pPr marL="2057400" lvl="4" indent="-228600" algn="just">
              <a:lnSpc>
                <a:spcPct val="107000"/>
              </a:lnSpc>
              <a:buFont typeface="Courier New" panose="02070309020205020404" pitchFamily="49" charset="0"/>
              <a:buChar char="o"/>
              <a:tabLst>
                <a:tab pos="1620520" algn="l"/>
                <a:tab pos="2340610" algn="l"/>
              </a:tabLst>
            </a:pP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ส</a:t>
            </a:r>
            <a:r>
              <a:rPr lang="th-TH" sz="2400" dirty="0" err="1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คร</a:t>
            </a:r>
            <a:r>
              <a:rPr lang="en-US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 9 </a:t>
            </a: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นครราชสีมา</a:t>
            </a:r>
            <a:endParaRPr lang="en-US" sz="2400" dirty="0">
              <a:effectLst/>
              <a:latin typeface="TH Fah kwang" panose="02000506000000020004" pitchFamily="2" charset="-34"/>
              <a:ea typeface="Calibri" panose="020F0502020204030204" pitchFamily="34" charset="0"/>
              <a:cs typeface="TH Fah kwang" panose="02000506000000020004" pitchFamily="2" charset="-34"/>
            </a:endParaRPr>
          </a:p>
          <a:p>
            <a:pPr marL="2057400" lvl="4" indent="-228600" algn="just">
              <a:lnSpc>
                <a:spcPct val="107000"/>
              </a:lnSpc>
              <a:buFont typeface="Courier New" panose="02070309020205020404" pitchFamily="49" charset="0"/>
              <a:buChar char="o"/>
              <a:tabLst>
                <a:tab pos="1620520" algn="l"/>
                <a:tab pos="2340610" algn="l"/>
              </a:tabLst>
            </a:pP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ส</a:t>
            </a:r>
            <a:r>
              <a:rPr lang="th-TH" sz="2400" dirty="0" err="1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คร</a:t>
            </a: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 </a:t>
            </a:r>
            <a:r>
              <a:rPr lang="en-US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10</a:t>
            </a:r>
            <a:r>
              <a:rPr lang="en-US" sz="2400" b="1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 </a:t>
            </a: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อุบลราชธานี</a:t>
            </a:r>
            <a:endParaRPr lang="en-US" sz="2400" dirty="0">
              <a:effectLst/>
              <a:latin typeface="TH Fah kwang" panose="02000506000000020004" pitchFamily="2" charset="-34"/>
              <a:ea typeface="Calibri" panose="020F0502020204030204" pitchFamily="34" charset="0"/>
              <a:cs typeface="TH Fah kwang" panose="02000506000000020004" pitchFamily="2" charset="-34"/>
            </a:endParaRPr>
          </a:p>
          <a:p>
            <a:pPr marL="2057400" lvl="4" indent="-228600" algn="just">
              <a:lnSpc>
                <a:spcPct val="107000"/>
              </a:lnSpc>
              <a:buFont typeface="Courier New" panose="02070309020205020404" pitchFamily="49" charset="0"/>
              <a:buChar char="o"/>
              <a:tabLst>
                <a:tab pos="1620520" algn="l"/>
                <a:tab pos="2340610" algn="l"/>
              </a:tabLst>
            </a:pP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ส</a:t>
            </a:r>
            <a:r>
              <a:rPr lang="th-TH" sz="2400" dirty="0" err="1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คร</a:t>
            </a:r>
            <a:r>
              <a:rPr lang="en-US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 11</a:t>
            </a:r>
            <a:r>
              <a:rPr lang="en-US" sz="2400" b="1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 </a:t>
            </a: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นครศรีธรรมราช</a:t>
            </a:r>
            <a:r>
              <a:rPr lang="en-US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 (</a:t>
            </a: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ตรวจให้ รพ</a:t>
            </a:r>
            <a:r>
              <a:rPr lang="en-US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. </a:t>
            </a: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ในเขต ส</a:t>
            </a:r>
            <a:r>
              <a:rPr lang="th-TH" sz="2400" dirty="0" err="1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คร</a:t>
            </a:r>
            <a:r>
              <a:rPr lang="en-US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 12 </a:t>
            </a: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สงขลา)</a:t>
            </a:r>
            <a:endParaRPr lang="en-US" sz="2400" dirty="0">
              <a:effectLst/>
              <a:latin typeface="TH Fah kwang" panose="02000506000000020004" pitchFamily="2" charset="-34"/>
              <a:ea typeface="Calibri" panose="020F0502020204030204" pitchFamily="34" charset="0"/>
              <a:cs typeface="TH Fah kwang" panose="02000506000000020004" pitchFamily="2" charset="-34"/>
            </a:endParaRPr>
          </a:p>
          <a:p>
            <a:pPr marL="2057400" lvl="4" indent="-228600" algn="just">
              <a:lnSpc>
                <a:spcPct val="107000"/>
              </a:lnSpc>
              <a:buFont typeface="Courier New" panose="02070309020205020404" pitchFamily="49" charset="0"/>
              <a:buChar char="o"/>
              <a:tabLst>
                <a:tab pos="1620520" algn="l"/>
                <a:tab pos="2340610" algn="l"/>
              </a:tabLst>
            </a:pP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กองวัณโรค ตรวจให้ รพ</a:t>
            </a:r>
            <a:r>
              <a:rPr lang="en-US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. </a:t>
            </a: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ในเขต ส</a:t>
            </a:r>
            <a:r>
              <a:rPr lang="th-TH" sz="2400" dirty="0" err="1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คร</a:t>
            </a: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 </a:t>
            </a:r>
            <a:r>
              <a:rPr lang="en-US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3 </a:t>
            </a: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นครสวรรค์ ส</a:t>
            </a:r>
            <a:r>
              <a:rPr lang="th-TH" sz="2400" dirty="0" err="1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คร</a:t>
            </a: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 </a:t>
            </a:r>
            <a:r>
              <a:rPr lang="en-US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4 </a:t>
            </a: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สระบุรี และ </a:t>
            </a:r>
            <a:endParaRPr lang="en-US" sz="2400" dirty="0">
              <a:effectLst/>
              <a:latin typeface="TH Fah kwang" panose="02000506000000020004" pitchFamily="2" charset="-34"/>
              <a:ea typeface="Calibri" panose="020F0502020204030204" pitchFamily="34" charset="0"/>
              <a:cs typeface="TH Fah kwang" panose="02000506000000020004" pitchFamily="2" charset="-34"/>
            </a:endParaRPr>
          </a:p>
          <a:p>
            <a:pPr marL="2057400" lvl="4" indent="-228600" algn="just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ส</a:t>
            </a:r>
            <a:r>
              <a:rPr lang="th-TH" sz="2400" dirty="0" err="1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คร</a:t>
            </a: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 </a:t>
            </a:r>
            <a:r>
              <a:rPr lang="en-US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6 </a:t>
            </a: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ชลบุรี</a:t>
            </a:r>
            <a:endParaRPr lang="th-TH" sz="2400" dirty="0">
              <a:latin typeface="TH Fah kwang" panose="02000506000000020004" pitchFamily="2" charset="-34"/>
              <a:ea typeface="Calibri" panose="020F0502020204030204" pitchFamily="34" charset="0"/>
              <a:cs typeface="TH Fah kwang" panose="02000506000000020004" pitchFamily="2" charset="-34"/>
            </a:endParaRPr>
          </a:p>
          <a:p>
            <a:pPr marL="2057400" lvl="4" indent="-228600" algn="just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th-TH" sz="2400" dirty="0" err="1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กทม</a:t>
            </a:r>
            <a:r>
              <a:rPr lang="th-TH" sz="2400" dirty="0"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 โรงพยาบาลวชิรพยาบาล และโรงพยาบาลตากสิน</a:t>
            </a:r>
            <a:endParaRPr lang="th-TH" sz="2400" dirty="0">
              <a:latin typeface="TH Fah kwang" panose="02000506000000020004" pitchFamily="2" charset="-34"/>
              <a:cs typeface="TH Fah kwang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42192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C503B10-8DF2-45FE-A82E-CCECE41CA1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070560"/>
              </p:ext>
            </p:extLst>
          </p:nvPr>
        </p:nvGraphicFramePr>
        <p:xfrm>
          <a:off x="95250" y="731519"/>
          <a:ext cx="12001500" cy="6055956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972313">
                  <a:extLst>
                    <a:ext uri="{9D8B030D-6E8A-4147-A177-3AD203B41FA5}">
                      <a16:colId xmlns:a16="http://schemas.microsoft.com/office/drawing/2014/main" val="555531513"/>
                    </a:ext>
                  </a:extLst>
                </a:gridCol>
                <a:gridCol w="3209287">
                  <a:extLst>
                    <a:ext uri="{9D8B030D-6E8A-4147-A177-3AD203B41FA5}">
                      <a16:colId xmlns:a16="http://schemas.microsoft.com/office/drawing/2014/main" val="3343018320"/>
                    </a:ext>
                  </a:extLst>
                </a:gridCol>
                <a:gridCol w="6819900">
                  <a:extLst>
                    <a:ext uri="{9D8B030D-6E8A-4147-A177-3AD203B41FA5}">
                      <a16:colId xmlns:a16="http://schemas.microsoft.com/office/drawing/2014/main" val="3006696060"/>
                    </a:ext>
                  </a:extLst>
                </a:gridCol>
              </a:tblGrid>
              <a:tr h="6863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ผลการดำเนินงานและความสำเร็จ</a:t>
                      </a:r>
                      <a:endParaRPr lang="en-US" sz="24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ช่องว่าง</a:t>
                      </a:r>
                      <a:r>
                        <a:rPr lang="en-US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/</a:t>
                      </a: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ความท้าทาย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การดำเนินงาน</a:t>
                      </a:r>
                      <a:endParaRPr lang="en-US" sz="24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i="0" kern="1200" dirty="0">
                          <a:solidFill>
                            <a:schemeClr val="tx1"/>
                          </a:solidFill>
                          <a:effectLst/>
                          <a:latin typeface="TH Fah kwang" panose="02000506000000020004" pitchFamily="2" charset="-34"/>
                          <a:ea typeface="+mn-ea"/>
                          <a:cs typeface="TH Fah kwang" panose="02000506000000020004" pitchFamily="2" charset="-34"/>
                        </a:rPr>
                        <a:t>สิ่งที่ควรปรับปรุง </a:t>
                      </a:r>
                      <a:endParaRPr lang="en-US" sz="24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/>
                </a:tc>
                <a:extLst>
                  <a:ext uri="{0D108BD9-81ED-4DB2-BD59-A6C34878D82A}">
                    <a16:rowId xmlns:a16="http://schemas.microsoft.com/office/drawing/2014/main" val="4124178902"/>
                  </a:ext>
                </a:extLst>
              </a:tr>
              <a:tr h="529789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/>
                        <a:defRPr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การขยายหน่วยบริการให้สามารถตรวจวินิจฉัยวัณโรคด้วยวิธีโมเลกุลอน</a:t>
                      </a:r>
                      <a:r>
                        <a:rPr lang="th-TH" sz="1800" b="1" dirty="0" err="1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ูชีววิท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ยา </a:t>
                      </a:r>
                      <a:r>
                        <a:rPr lang="en-US" sz="1800" b="1" dirty="0" err="1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Xpert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MTB/RIF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และ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PCR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อื่นๆ เพิ่มมากขึ้นจากเดิม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172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แห่งจะเป็น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2565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แห่งในปี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2566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ทำให้สามารถตรวจหาเชื้อเดื้อยาอย่างน้อยดื้อต่อ </a:t>
                      </a:r>
                      <a:r>
                        <a:rPr lang="en-US" sz="1800" b="1" dirty="0" err="1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Lifampicin</a:t>
                      </a:r>
                      <a:endParaRPr lang="en-US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/>
                        <a:defRPr/>
                      </a:pP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มีการจัดหาเครื่อง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X-pert 10 colors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เพื่อแทนการตรวจด้วยวิธี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LPA </a:t>
                      </a:r>
                      <a:endParaRPr lang="th-TH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en-US" sz="18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การส่งตรวจ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DST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เพื่อการค้นหาวัณโรคเชื้อดื้อยายังไม่บรรลุเป้าหมายร้อยละ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75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ในกับ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New and relapse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และร้อยละ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90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ในกลุ่ม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retreatment</a:t>
                      </a:r>
                    </a:p>
                    <a:p>
                      <a:pPr marL="285750" marR="0" lvl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285750" marR="0" lvl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285750" marR="0" lvl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285750" marR="0" lvl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การตรวจด้วย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LPA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มีความซับซ้อนยุ่งยากต้องอาศัยความชำนาญของเจ้าหน้าที่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LAP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และคุณภาพที่ดีของเสมหะ ซึ่งจะส่งผลการตรวจผลเป็น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Invalid result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ได้</a:t>
                      </a:r>
                      <a:endParaRPr lang="en-US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285750" marR="0" lvl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285750" marR="0" lvl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การขยายหน่วยตรวจด้วยเครื่อง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X-pert 10 colors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มาพร้อมกับการจัดหาชุดตรวจเพิ่มขึ้นในขณะที่ สปสช ยังไม่มีการสนับสนุนเรื่องค่าชุดตรวจ</a:t>
                      </a:r>
                      <a:endParaRPr lang="en-US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en-US" sz="18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เร่งรัดเชิงนโนยาบ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/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อบรมพื้นฟูแพทย์ พยาบาลเพื่อฟื้นฟูแนวทางการตรวจและรักษาวัณโรคเชื้อดื้อยาเพื่อให้ปฏิบัติไปในทิศทางเดียวกัน</a:t>
                      </a:r>
                    </a:p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การผลักดันสิทธิประโยชน์ในการตรวจวินิจฉัยวัณโรคเชื้อดื้อยาด้วยวิธี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X-pert 10 colors? 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พร้อมปรับแก้ไขวิธีการตรวจวัณโรคเชื้อดื้อยาด้วยวิธีใหม่ๆ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วางแผนจัดหาสิ่งสนับสำหรับการตรวจหาวัณโรคเชื้อดื้อยาสำหรับเครื่อง </a:t>
                      </a:r>
                      <a:r>
                        <a:rPr lang="en-US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X-pert 10 colors</a:t>
                      </a:r>
                      <a:r>
                        <a:rPr lang="th-TH" sz="18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ให้เพียงพอ </a:t>
                      </a:r>
                    </a:p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th-TH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285750" marR="0" lvl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8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6674527"/>
                  </a:ext>
                </a:extLst>
              </a:tr>
            </a:tbl>
          </a:graphicData>
        </a:graphic>
      </p:graphicFrame>
      <p:sp>
        <p:nvSpPr>
          <p:cNvPr id="4" name="Rectangle: Diagonal Corners Snipped 3">
            <a:extLst>
              <a:ext uri="{FF2B5EF4-FFF2-40B4-BE49-F238E27FC236}">
                <a16:creationId xmlns:a16="http://schemas.microsoft.com/office/drawing/2014/main" id="{02096AD4-85D7-4B3D-87E3-1A93DAB8829E}"/>
              </a:ext>
            </a:extLst>
          </p:cNvPr>
          <p:cNvSpPr/>
          <p:nvPr/>
        </p:nvSpPr>
        <p:spPr>
          <a:xfrm>
            <a:off x="95250" y="32104"/>
            <a:ext cx="11772900" cy="699415"/>
          </a:xfrm>
          <a:prstGeom prst="snip2Diag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th-TH" sz="3200" b="1" dirty="0">
                <a:solidFill>
                  <a:srgbClr val="FF0000"/>
                </a:solidFill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การคัดกรอง</a:t>
            </a:r>
            <a:r>
              <a:rPr lang="en-US" sz="3200" b="1" dirty="0">
                <a:solidFill>
                  <a:srgbClr val="FF0000"/>
                </a:solidFill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 </a:t>
            </a:r>
            <a:r>
              <a:rPr lang="th-TH" sz="3200" b="1" dirty="0">
                <a:solidFill>
                  <a:srgbClr val="FF0000"/>
                </a:solidFill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วินิจฉัยและรักษาวัณโรคเชื้อดื้อยา </a:t>
            </a:r>
            <a:r>
              <a:rPr lang="en-US" sz="3200" b="1" dirty="0">
                <a:solidFill>
                  <a:srgbClr val="FF0000"/>
                </a:solidFill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(RR/</a:t>
            </a:r>
            <a:r>
              <a:rPr lang="en-US" sz="3200" b="1" dirty="0">
                <a:solidFill>
                  <a:srgbClr val="FF0000"/>
                </a:solidFill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MDR&amp;XDR-TB)</a:t>
            </a:r>
            <a:endParaRPr lang="en-US" sz="3200" dirty="0">
              <a:solidFill>
                <a:srgbClr val="FF0000"/>
              </a:solidFill>
              <a:effectLst/>
              <a:latin typeface="TH Fah kwang" panose="02000506000000020004" pitchFamily="2" charset="-34"/>
              <a:ea typeface="Calibri" panose="020F0502020204030204" pitchFamily="34" charset="0"/>
              <a:cs typeface="TH Fah kwang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7374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C503B10-8DF2-45FE-A82E-CCECE41CA1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368396"/>
              </p:ext>
            </p:extLst>
          </p:nvPr>
        </p:nvGraphicFramePr>
        <p:xfrm>
          <a:off x="95250" y="731519"/>
          <a:ext cx="12001500" cy="5503164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972313">
                  <a:extLst>
                    <a:ext uri="{9D8B030D-6E8A-4147-A177-3AD203B41FA5}">
                      <a16:colId xmlns:a16="http://schemas.microsoft.com/office/drawing/2014/main" val="555531513"/>
                    </a:ext>
                  </a:extLst>
                </a:gridCol>
                <a:gridCol w="3209287">
                  <a:extLst>
                    <a:ext uri="{9D8B030D-6E8A-4147-A177-3AD203B41FA5}">
                      <a16:colId xmlns:a16="http://schemas.microsoft.com/office/drawing/2014/main" val="3343018320"/>
                    </a:ext>
                  </a:extLst>
                </a:gridCol>
                <a:gridCol w="6819900">
                  <a:extLst>
                    <a:ext uri="{9D8B030D-6E8A-4147-A177-3AD203B41FA5}">
                      <a16:colId xmlns:a16="http://schemas.microsoft.com/office/drawing/2014/main" val="3006696060"/>
                    </a:ext>
                  </a:extLst>
                </a:gridCol>
              </a:tblGrid>
              <a:tr h="6033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ผลการดำเนินงานและความสำเร็จ</a:t>
                      </a:r>
                      <a:endParaRPr lang="en-US" sz="20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ช่องว่าง</a:t>
                      </a:r>
                      <a:r>
                        <a:rPr lang="en-US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/</a:t>
                      </a:r>
                      <a:r>
                        <a:rPr lang="th-TH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ความท้าทาย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การดำเนินงาน</a:t>
                      </a:r>
                      <a:endParaRPr lang="en-US" sz="20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b="1" i="0" kern="1200" dirty="0">
                          <a:solidFill>
                            <a:schemeClr val="tx1"/>
                          </a:solidFill>
                          <a:effectLst/>
                          <a:latin typeface="TH Fah kwang" panose="02000506000000020004" pitchFamily="2" charset="-34"/>
                          <a:ea typeface="+mn-ea"/>
                          <a:cs typeface="TH Fah kwang" panose="02000506000000020004" pitchFamily="2" charset="-34"/>
                        </a:rPr>
                        <a:t>สิ่งที่ควรปรับปรุง </a:t>
                      </a:r>
                      <a:endParaRPr lang="en-US" sz="20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4178902"/>
                  </a:ext>
                </a:extLst>
              </a:tr>
              <a:tr h="394384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/>
                        <a:defRPr/>
                      </a:pPr>
                      <a:r>
                        <a:rPr lang="th-TH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มีการใช้ยาสูตร </a:t>
                      </a:r>
                      <a:r>
                        <a:rPr lang="en-US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Shorter regimen </a:t>
                      </a:r>
                      <a:r>
                        <a:rPr lang="th-TH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เลิกใช้ยาฉีด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/>
                        <a:defRPr/>
                      </a:pPr>
                      <a:r>
                        <a:rPr lang="th-TH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มีการริเริ่มใช้ยาสูตร </a:t>
                      </a:r>
                      <a:r>
                        <a:rPr lang="en-US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BPALs </a:t>
                      </a:r>
                      <a:r>
                        <a:rPr lang="th-TH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เพื่อประสิทธิภาพของการรักษาวัณโรคดื้อยาแบบ </a:t>
                      </a:r>
                      <a:r>
                        <a:rPr lang="en-US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XDR-TB </a:t>
                      </a:r>
                      <a:r>
                        <a:rPr lang="th-TH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และในกลุ่ม </a:t>
                      </a:r>
                      <a:r>
                        <a:rPr lang="en-US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MDR=TB </a:t>
                      </a:r>
                      <a:r>
                        <a:rPr lang="th-TH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ที่มีการแห้ยาสูตร </a:t>
                      </a:r>
                      <a:r>
                        <a:rPr lang="en-US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Shorter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/>
                        <a:defRPr/>
                      </a:pPr>
                      <a:endParaRPr lang="en-US" sz="20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/>
                        <a:defRPr/>
                      </a:pPr>
                      <a:endParaRPr lang="th-TH" sz="20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en-US" sz="20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</a:t>
                      </a:r>
                      <a:r>
                        <a:rPr lang="th-TH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มีการใช้ยารักษาสูตร </a:t>
                      </a:r>
                      <a:r>
                        <a:rPr lang="en-US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Shorter regimen </a:t>
                      </a:r>
                      <a:r>
                        <a:rPr lang="th-TH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และยาตัวใหม่เพิ่มขึ้นแต่ยังมีผู้ป่วยบางส่วนได้รับยาสูตร </a:t>
                      </a:r>
                      <a:r>
                        <a:rPr lang="en-US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Longer regimen</a:t>
                      </a:r>
                    </a:p>
                    <a:p>
                      <a:r>
                        <a:rPr lang="en-US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</a:t>
                      </a:r>
                      <a:endParaRPr lang="th-TH" sz="2000" b="0" i="0" u="none" strike="noStrike" kern="1200" baseline="0" dirty="0">
                        <a:solidFill>
                          <a:schemeClr val="tx1"/>
                        </a:solidFill>
                        <a:latin typeface="TH Fah kwang" panose="02000506000000020004" pitchFamily="2" charset="-34"/>
                        <a:ea typeface="+mn-ea"/>
                        <a:cs typeface="TH Fah kwang" panose="02000506000000020004" pitchFamily="2" charset="-34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kern="1200" dirty="0">
                          <a:solidFill>
                            <a:schemeClr val="tx1"/>
                          </a:solidFill>
                          <a:effectLst/>
                          <a:latin typeface="TH Fah kwang" panose="02000506000000020004" pitchFamily="2" charset="-34"/>
                          <a:ea typeface="+mn-ea"/>
                          <a:cs typeface="TH Fah kwang" panose="02000506000000020004" pitchFamily="2" charset="-34"/>
                        </a:rPr>
                        <a:t>Treatment success rate: MDR/RR-TB cases started on second-line treatment in 2019 (Cohort 1095 Cases, TB Global report 2022)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2000" b="1" kern="1200" dirty="0">
                          <a:solidFill>
                            <a:schemeClr val="tx1"/>
                          </a:solidFill>
                          <a:effectLst/>
                          <a:latin typeface="TH Fah kwang" panose="02000506000000020004" pitchFamily="2" charset="-34"/>
                          <a:ea typeface="+mn-ea"/>
                          <a:cs typeface="TH Fah kwang" panose="02000506000000020004" pitchFamily="2" charset="-34"/>
                        </a:rPr>
                        <a:t>	</a:t>
                      </a:r>
                    </a:p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en-US" sz="20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วิเคราะห์ข้อมูลเชิงลึกในส่วนผู้ป่วยที่ได้รับยา</a:t>
                      </a:r>
                      <a:r>
                        <a:rPr lang="en-US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Longer regimen </a:t>
                      </a:r>
                      <a:r>
                        <a:rPr lang="th-TH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พร้อมสนับสนุนให้มีการใช้ยาสูตร </a:t>
                      </a:r>
                      <a:r>
                        <a:rPr lang="en-US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Shorter regimen </a:t>
                      </a:r>
                      <a:r>
                        <a:rPr lang="th-TH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เพิ่มมากขึ้น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เพิ่มประสิทธิภาพการดุแลกำกับการกินยา </a:t>
                      </a:r>
                      <a:r>
                        <a:rPr lang="en-US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DOTs </a:t>
                      </a:r>
                      <a:r>
                        <a:rPr lang="th-TH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โดยนำเทคโนโลยีมาใช้ในการกำกับการกินยาเพิ่มมากขึ้น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เพิ่มประสิทธิภาพกลไกการบริหารจัดการวัณโรคเชื้อดื้อยา ขับเคลื่อนผ่าน  ผ่านคณะกรรมการผู้เชี่ยวชาญระดับเขต หรือพิจารณาจัดตั้งกลไกการบริหารจัดการวัณโรคเชื้อดื้อยาระดับจังหวัดเพิ่มขึ้น</a:t>
                      </a:r>
                      <a:r>
                        <a:rPr lang="en-US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?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การจัดหายารักษาสูตร </a:t>
                      </a:r>
                      <a:r>
                        <a:rPr lang="en-US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Longer regimen </a:t>
                      </a:r>
                      <a:r>
                        <a:rPr lang="th-TH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บางตัวไม่สามารถจัดหาภายในประเทศ หรือไม่อยู่ในสิทธิประโยชน์ ควรจัดหาด้วยงบประมาณ </a:t>
                      </a:r>
                      <a:r>
                        <a:rPr lang="en-US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GF </a:t>
                      </a:r>
                      <a:r>
                        <a:rPr lang="th-TH" sz="20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ให้เพียงพอ</a:t>
                      </a:r>
                      <a:endParaRPr lang="en-US" sz="20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6674527"/>
                  </a:ext>
                </a:extLst>
              </a:tr>
            </a:tbl>
          </a:graphicData>
        </a:graphic>
      </p:graphicFrame>
      <p:sp>
        <p:nvSpPr>
          <p:cNvPr id="4" name="Rectangle: Diagonal Corners Snipped 3">
            <a:extLst>
              <a:ext uri="{FF2B5EF4-FFF2-40B4-BE49-F238E27FC236}">
                <a16:creationId xmlns:a16="http://schemas.microsoft.com/office/drawing/2014/main" id="{02096AD4-85D7-4B3D-87E3-1A93DAB8829E}"/>
              </a:ext>
            </a:extLst>
          </p:cNvPr>
          <p:cNvSpPr/>
          <p:nvPr/>
        </p:nvSpPr>
        <p:spPr>
          <a:xfrm>
            <a:off x="95250" y="32104"/>
            <a:ext cx="11772900" cy="773030"/>
          </a:xfrm>
          <a:prstGeom prst="snip2Diag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3600" b="1" dirty="0">
                <a:solidFill>
                  <a:srgbClr val="FF0000"/>
                </a:solidFill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MDR-TB</a:t>
            </a:r>
            <a:endParaRPr lang="en-US" sz="3600" dirty="0">
              <a:solidFill>
                <a:srgbClr val="FF0000"/>
              </a:solidFill>
              <a:effectLst/>
              <a:latin typeface="TH Fah kwang" panose="02000506000000020004" pitchFamily="2" charset="-34"/>
              <a:ea typeface="Calibri" panose="020F0502020204030204" pitchFamily="34" charset="0"/>
              <a:cs typeface="TH Fah kwang" panose="02000506000000020004" pitchFamily="2" charset="-34"/>
            </a:endParaRPr>
          </a:p>
        </p:txBody>
      </p:sp>
      <p:sp>
        <p:nvSpPr>
          <p:cNvPr id="2" name="Rectangle: Diagonal Corners Snipped 1">
            <a:extLst>
              <a:ext uri="{FF2B5EF4-FFF2-40B4-BE49-F238E27FC236}">
                <a16:creationId xmlns:a16="http://schemas.microsoft.com/office/drawing/2014/main" id="{F7E9E27F-5F58-F96A-5E54-7F2C5ABE2EAC}"/>
              </a:ext>
            </a:extLst>
          </p:cNvPr>
          <p:cNvSpPr/>
          <p:nvPr/>
        </p:nvSpPr>
        <p:spPr>
          <a:xfrm>
            <a:off x="95250" y="32104"/>
            <a:ext cx="11772900" cy="699415"/>
          </a:xfrm>
          <a:prstGeom prst="snip2Diag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th-TH" sz="3200" b="1" dirty="0">
                <a:solidFill>
                  <a:srgbClr val="FF0000"/>
                </a:solidFill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การคัดกรอง</a:t>
            </a:r>
            <a:r>
              <a:rPr lang="en-US" sz="3200" b="1" dirty="0">
                <a:solidFill>
                  <a:srgbClr val="FF0000"/>
                </a:solidFill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 </a:t>
            </a:r>
            <a:r>
              <a:rPr lang="th-TH" sz="3200" b="1" dirty="0">
                <a:solidFill>
                  <a:srgbClr val="FF0000"/>
                </a:solidFill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วินิจฉัยและรักษาวัณโรคเชื้อดื้อยา </a:t>
            </a:r>
            <a:r>
              <a:rPr lang="en-US" sz="3200" b="1" dirty="0">
                <a:solidFill>
                  <a:srgbClr val="FF0000"/>
                </a:solidFill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(RR/</a:t>
            </a:r>
            <a:r>
              <a:rPr lang="en-US" sz="3200" b="1" dirty="0">
                <a:solidFill>
                  <a:srgbClr val="FF0000"/>
                </a:solidFill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MDR&amp;XDR-TB)</a:t>
            </a:r>
            <a:endParaRPr lang="en-US" sz="3200" dirty="0">
              <a:solidFill>
                <a:srgbClr val="FF0000"/>
              </a:solidFill>
              <a:effectLst/>
              <a:latin typeface="TH Fah kwang" panose="02000506000000020004" pitchFamily="2" charset="-34"/>
              <a:ea typeface="Calibri" panose="020F0502020204030204" pitchFamily="34" charset="0"/>
              <a:cs typeface="TH Fah kwang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27265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B061C42-8A0A-460C-88D8-B114A4922A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2955220"/>
              </p:ext>
            </p:extLst>
          </p:nvPr>
        </p:nvGraphicFramePr>
        <p:xfrm>
          <a:off x="190499" y="1037121"/>
          <a:ext cx="11777980" cy="5729034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2918460">
                  <a:extLst>
                    <a:ext uri="{9D8B030D-6E8A-4147-A177-3AD203B41FA5}">
                      <a16:colId xmlns:a16="http://schemas.microsoft.com/office/drawing/2014/main" val="3828354429"/>
                    </a:ext>
                  </a:extLst>
                </a:gridCol>
                <a:gridCol w="3860800">
                  <a:extLst>
                    <a:ext uri="{9D8B030D-6E8A-4147-A177-3AD203B41FA5}">
                      <a16:colId xmlns:a16="http://schemas.microsoft.com/office/drawing/2014/main" val="186311664"/>
                    </a:ext>
                  </a:extLst>
                </a:gridCol>
                <a:gridCol w="4998720">
                  <a:extLst>
                    <a:ext uri="{9D8B030D-6E8A-4147-A177-3AD203B41FA5}">
                      <a16:colId xmlns:a16="http://schemas.microsoft.com/office/drawing/2014/main" val="1596751874"/>
                    </a:ext>
                  </a:extLst>
                </a:gridCol>
              </a:tblGrid>
              <a:tr h="2616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ผลการดำเนินงานและความสำเร็จ</a:t>
                      </a:r>
                      <a:endParaRPr lang="en-US" sz="24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ช่องว่าง</a:t>
                      </a:r>
                      <a:r>
                        <a:rPr lang="en-US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/</a:t>
                      </a: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ความท้าทาย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การดำเนินงาน</a:t>
                      </a:r>
                      <a:endParaRPr lang="en-US" sz="24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i="0" kern="1200" dirty="0">
                          <a:solidFill>
                            <a:schemeClr val="tx1"/>
                          </a:solidFill>
                          <a:effectLst/>
                          <a:latin typeface="TH Fah kwang" panose="02000506000000020004" pitchFamily="2" charset="-34"/>
                          <a:ea typeface="+mn-ea"/>
                          <a:cs typeface="TH Fah kwang" panose="02000506000000020004" pitchFamily="2" charset="-34"/>
                        </a:rPr>
                        <a:t>สิ่งที่ควรปรับปรุง </a:t>
                      </a:r>
                      <a:endParaRPr lang="en-US" sz="24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5967140"/>
                  </a:ext>
                </a:extLst>
              </a:tr>
              <a:tr h="4318112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มีกลยุทธในการดำเนินงานและแนวทางที่ชัดเจน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มากกว่า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ร้อยละ 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80 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ของผู้ป่วยวัณโรคได้รับการเจาะเลือดเพื่อตรวจหา 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HIV 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Positive rate of TB-HIV 8-10%</a:t>
                      </a:r>
                      <a:endParaRPr lang="th-TH" sz="1800" b="0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มากกว่า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ร้อยละ 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80 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ของผู้ป่วย 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TB who positive TB 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ได้รับยา 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ART 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อัตราตายผู้ป่วย 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TB 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ที่มี 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Positive HIV 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ประมาณร้อยละ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 15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 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มีนโยบายในการให้ยาป้องกันในกลุ่ม 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PLHIV</a:t>
                      </a:r>
                    </a:p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th-TH" sz="1800" b="0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9607" marR="2960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ประมาณ 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15%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ของผู้ป่วยวัณโรคไม่ยินยอมให้ตรวจหา 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HIV 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/>
                        <a:defRPr/>
                      </a:pP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อัตราตายผู้ป่วย 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TB 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ที่มี 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Positive HIV 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ประมาณร้อยละ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 15 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เนื่องจากความล่าช้าในการเข้ารับการรักษาวัณโรคและ 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HIV 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ea typeface="Calibri" panose="020F0502020204030204" pitchFamily="34" charset="0"/>
                          <a:cs typeface="TH Fah kwang" panose="02000506000000020004" pitchFamily="2" charset="-34"/>
                        </a:rPr>
                        <a:t>และมีโรคร่วม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/>
                        <a:defRPr/>
                      </a:pP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TB/HIV 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ควรใช้โปรแกรมรายงานเดียวกันเดียวกันเพื่อให้ง่ายต่อการส่งต่อผู้ป่วยระหว่าง</a:t>
                      </a:r>
                      <a:r>
                        <a:rPr lang="th-TH" sz="1800" b="0" dirty="0" err="1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คลินิค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TB/ HIV 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ไหม เพื่อลดภาระการปฏิบัติงานของ จนท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.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/>
                        <a:defRPr/>
                      </a:pP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ความเชื่อมโยงระหว่างงาน 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TB/HIV 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ของระบบบริการควรสร้างระบบสื่อสารในโรงพยาบาลเพื่อให้การส่งต่อผู้ป่วยระหว่าง</a:t>
                      </a:r>
                      <a:r>
                        <a:rPr lang="th-TH" sz="1800" b="0" dirty="0" err="1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คลินิค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TB-HIV 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ให้มีประสิทธิภาพมากขึ้น</a:t>
                      </a:r>
                      <a:endParaRPr lang="en-US" sz="1800" b="0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en-US" sz="1800" b="0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 </a:t>
                      </a:r>
                      <a:endParaRPr lang="en-US" sz="1800" b="0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9607" marR="2960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ฟื้นฟูระบบ 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counseling 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ในผู้ป่วย 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TB 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เพื่อให้สามารถเจาะตรวจ 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HIV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ได้มากขึ้น เช่น จัดอบรมวิชาการ 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TB 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อย่างต่อเนื่อง อย่างน้อยปีละ 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2 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ครั้งเนื่องจากมีการเปลี่ยนแปลงผู้รับผิดชอบ</a:t>
                      </a:r>
                      <a:endParaRPr lang="en-US" sz="1800" b="0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ควรที่จะมีการคุยปรึกษาหารือกันระหว่างกองเอดส์และกองวัณโรคเพื่อกำหนดแนวทางนโยบายให้เป็นไปในทิศทางเดียวกัน</a:t>
                      </a:r>
                      <a:endParaRPr lang="en-US" sz="1800" b="0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รวมฐานข้อมูลระหว่าง 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NTIP 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และ 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TPT-HIV 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เพื่อให้สะดวกต่อการดึงข้อมูลมาใช้ได้ง่ายขึ้น</a:t>
                      </a:r>
                      <a:endParaRPr lang="en-US" sz="1800" b="0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ผลักดันให้มีการตรวจ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IGRA 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ใน</a:t>
                      </a:r>
                      <a:r>
                        <a:rPr lang="th-TH" sz="1800" b="0" dirty="0" err="1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การทำ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TPT 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ในผู้ป่วย 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HIV?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เพิ่มประสานงาน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TPT 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ใน</a:t>
                      </a:r>
                      <a:r>
                        <a:rPr lang="th-TH" sz="1800" b="0" dirty="0" err="1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คลีนิก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TB/ART	</a:t>
                      </a:r>
                    </a:p>
                    <a:p>
                      <a:pPr marL="742950" marR="0" lvl="1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H SarabunPSK" panose="020B0500040200020003" pitchFamily="34" charset="-34"/>
                        <a:buChar char="•"/>
                      </a:pP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ผู้ป่วยวัณโรคทุกรายควรส่งไปตรวจหาเชื้อ 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HIV</a:t>
                      </a:r>
                    </a:p>
                    <a:p>
                      <a:pPr marL="742950" marR="0" lvl="1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H SarabunPSK" panose="020B0500040200020003" pitchFamily="34" charset="-34"/>
                        <a:buChar char="•"/>
                      </a:pP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ให้คำปรึกษาเรื่องความพร้อมของผู้ป่วยในการกินยารักษา 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TB 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ร่วมกับ </a:t>
                      </a:r>
                      <a:r>
                        <a:rPr lang="en-US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HIV </a:t>
                      </a: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ในการ</a:t>
                      </a:r>
                      <a:endParaRPr lang="en-US" sz="1800" b="0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b="0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 </a:t>
                      </a:r>
                      <a:endParaRPr lang="en-US" sz="1800" b="0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9607" marR="29607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2680537"/>
                  </a:ext>
                </a:extLst>
              </a:tr>
            </a:tbl>
          </a:graphicData>
        </a:graphic>
      </p:graphicFrame>
      <p:sp>
        <p:nvSpPr>
          <p:cNvPr id="3" name="Rectangle: Diagonal Corners Snipped 2">
            <a:extLst>
              <a:ext uri="{FF2B5EF4-FFF2-40B4-BE49-F238E27FC236}">
                <a16:creationId xmlns:a16="http://schemas.microsoft.com/office/drawing/2014/main" id="{00BA0A0C-6DF4-7FF5-48CF-35F7D70F3287}"/>
              </a:ext>
            </a:extLst>
          </p:cNvPr>
          <p:cNvSpPr/>
          <p:nvPr/>
        </p:nvSpPr>
        <p:spPr>
          <a:xfrm>
            <a:off x="3174611" y="91845"/>
            <a:ext cx="5809755" cy="625725"/>
          </a:xfrm>
          <a:prstGeom prst="snip2Diag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b="1" dirty="0">
                <a:solidFill>
                  <a:srgbClr val="FF0000"/>
                </a:solidFill>
                <a:latin typeface="TH Fah kwang" panose="02000506000000020004" pitchFamily="2" charset="-34"/>
                <a:cs typeface="TH Fah kwang" panose="02000506000000020004" pitchFamily="2" charset="-34"/>
              </a:rPr>
              <a:t>จัดบริการ </a:t>
            </a:r>
            <a:r>
              <a:rPr lang="en-US" b="1" dirty="0">
                <a:solidFill>
                  <a:srgbClr val="FF0000"/>
                </a:solidFill>
                <a:latin typeface="TH Fah kwang" panose="02000506000000020004" pitchFamily="2" charset="-34"/>
                <a:cs typeface="TH Fah kwang" panose="02000506000000020004" pitchFamily="2" charset="-34"/>
              </a:rPr>
              <a:t>TB/HIV</a:t>
            </a:r>
            <a:r>
              <a:rPr lang="en-US" b="1" dirty="0">
                <a:solidFill>
                  <a:srgbClr val="FF0000"/>
                </a:solidFill>
                <a:effectLst/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70008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C503B10-8DF2-45FE-A82E-CCECE41CA1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8678051"/>
              </p:ext>
            </p:extLst>
          </p:nvPr>
        </p:nvGraphicFramePr>
        <p:xfrm>
          <a:off x="190500" y="903098"/>
          <a:ext cx="12001500" cy="5429632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972313">
                  <a:extLst>
                    <a:ext uri="{9D8B030D-6E8A-4147-A177-3AD203B41FA5}">
                      <a16:colId xmlns:a16="http://schemas.microsoft.com/office/drawing/2014/main" val="555531513"/>
                    </a:ext>
                  </a:extLst>
                </a:gridCol>
                <a:gridCol w="3209287">
                  <a:extLst>
                    <a:ext uri="{9D8B030D-6E8A-4147-A177-3AD203B41FA5}">
                      <a16:colId xmlns:a16="http://schemas.microsoft.com/office/drawing/2014/main" val="3343018320"/>
                    </a:ext>
                  </a:extLst>
                </a:gridCol>
                <a:gridCol w="6819900">
                  <a:extLst>
                    <a:ext uri="{9D8B030D-6E8A-4147-A177-3AD203B41FA5}">
                      <a16:colId xmlns:a16="http://schemas.microsoft.com/office/drawing/2014/main" val="300669606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ความสำเร็จ</a:t>
                      </a:r>
                      <a:endParaRPr lang="en-US" sz="24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ช่องว่าง</a:t>
                      </a:r>
                      <a:endParaRPr lang="en-US" sz="2400" b="1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i="0" kern="1200" dirty="0">
                          <a:solidFill>
                            <a:schemeClr val="tx1"/>
                          </a:solidFill>
                          <a:effectLst/>
                          <a:latin typeface="TH Fah kwang" panose="02000506000000020004" pitchFamily="2" charset="-34"/>
                          <a:ea typeface="+mn-ea"/>
                          <a:cs typeface="TH Fah kwang" panose="02000506000000020004" pitchFamily="2" charset="-34"/>
                        </a:rPr>
                        <a:t>สิ่งที่ควรปรับปรุง </a:t>
                      </a:r>
                      <a:endParaRPr lang="en-US" sz="24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4178902"/>
                  </a:ext>
                </a:extLst>
              </a:tr>
              <a:tr h="3943848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ระบบเฝ้าระวังรายและรายงานข้อมูลออนไลน์ผ่านระบบ </a:t>
                      </a:r>
                      <a:r>
                        <a:rPr lang="en-US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NTIP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 </a:t>
                      </a:r>
                      <a:endParaRPr lang="en-US" sz="24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การขึ้นทะเบียนใน รพ เอกชนมีน้อย</a:t>
                      </a:r>
                      <a:endParaRPr lang="en-US" sz="24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285750" marR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โปรแกรมไม่เสถียรล่าช้า ทำให้การทำงานเป็นไปด้วยความยากลำบาก</a:t>
                      </a:r>
                      <a:endParaRPr lang="en-US" sz="24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285750" marR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จัดอบรมการใช้งานโปรแกรม เพื่อให้กาลงทะเบียนข้อมูลผู้ป่วยเป็นไปได้อย่างถูกต้อง</a:t>
                      </a:r>
                      <a:endParaRPr lang="en-US" sz="24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285750" marR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คีย์ข้อมูลซับซ้อน อยากให้ออกแบบ</a:t>
                      </a:r>
                      <a:r>
                        <a:rPr lang="en-US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Excel </a:t>
                      </a: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แล้วลงในระบบ</a:t>
                      </a:r>
                      <a:r>
                        <a:rPr lang="en-US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NTIP?</a:t>
                      </a:r>
                    </a:p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en-US" sz="2400" b="1" dirty="0">
                        <a:effectLst/>
                        <a:latin typeface="TH Fah kwang" panose="02000506000000020004" pitchFamily="2" charset="-34"/>
                        <a:ea typeface="Calibri" panose="020F0502020204030204" pitchFamily="34" charset="0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โปรแกรม </a:t>
                      </a:r>
                      <a:r>
                        <a:rPr lang="en-US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NTIP </a:t>
                      </a: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มีการอบรมผู้ปฏิบัติงานใหม่</a:t>
                      </a:r>
                      <a:endParaRPr lang="en-US" sz="24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สร้างระบบสื่อสารใน รพ </a:t>
                      </a:r>
                      <a:endParaRPr lang="en-US" sz="24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พัฒนาระบบการเก็บข้อมูลในตัวแปลที่สำคัญที่เกี่ยวข้องกับตัวชี้วัดอย่างต่อเนื่อง</a:t>
                      </a:r>
                      <a:endParaRPr lang="en-US" sz="24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285750" marR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ออกแบบการบันทึกข้อมูลที่ง่าย เช่น รูปแบบ </a:t>
                      </a:r>
                      <a:r>
                        <a:rPr lang="en-US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Excel </a:t>
                      </a: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แล้วลงในระบบ</a:t>
                      </a:r>
                      <a:r>
                        <a:rPr lang="en-US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 NTIP?</a:t>
                      </a:r>
                    </a:p>
                    <a:p>
                      <a:pPr marL="285750" marR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การลงข้อมูล</a:t>
                      </a:r>
                      <a:r>
                        <a:rPr lang="en-US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CXR</a:t>
                      </a: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ในโปรแกรม</a:t>
                      </a:r>
                      <a:r>
                        <a:rPr lang="en-US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NTIP</a:t>
                      </a: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ทำได้รายบุคคลอยากให้ลงข้อมูลแบบ</a:t>
                      </a:r>
                      <a:r>
                        <a:rPr lang="en-US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Excel (</a:t>
                      </a: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คำถามจากพื้นที่)</a:t>
                      </a:r>
                      <a:endParaRPr lang="en-US" sz="24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  <a:p>
                      <a:pPr marL="285750" marR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ให้ รพ เอกชน ลงข้อมูลใน </a:t>
                      </a:r>
                      <a:r>
                        <a:rPr lang="en-US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NTIP </a:t>
                      </a:r>
                      <a:r>
                        <a:rPr lang="th-TH" sz="2400" b="1" dirty="0">
                          <a:effectLst/>
                          <a:latin typeface="TH Fah kwang" panose="02000506000000020004" pitchFamily="2" charset="-34"/>
                          <a:cs typeface="TH Fah kwang" panose="02000506000000020004" pitchFamily="2" charset="-34"/>
                        </a:rPr>
                        <a:t>เพิ่ม โดยผลักดันใช้เป็นข้อบังคับ</a:t>
                      </a:r>
                      <a:endParaRPr lang="en-US" sz="2400" b="1" dirty="0">
                        <a:effectLst/>
                        <a:latin typeface="TH Fah kwang" panose="02000506000000020004" pitchFamily="2" charset="-34"/>
                        <a:cs typeface="TH Fah kwang" panose="02000506000000020004" pitchFamily="2" charset="-34"/>
                      </a:endParaRPr>
                    </a:p>
                  </a:txBody>
                  <a:tcPr marL="20732" marR="2073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6674527"/>
                  </a:ext>
                </a:extLst>
              </a:tr>
            </a:tbl>
          </a:graphicData>
        </a:graphic>
      </p:graphicFrame>
      <p:sp>
        <p:nvSpPr>
          <p:cNvPr id="4" name="Rectangle: Diagonal Corners Snipped 3">
            <a:extLst>
              <a:ext uri="{FF2B5EF4-FFF2-40B4-BE49-F238E27FC236}">
                <a16:creationId xmlns:a16="http://schemas.microsoft.com/office/drawing/2014/main" id="{02096AD4-85D7-4B3D-87E3-1A93DAB8829E}"/>
              </a:ext>
            </a:extLst>
          </p:cNvPr>
          <p:cNvSpPr/>
          <p:nvPr/>
        </p:nvSpPr>
        <p:spPr>
          <a:xfrm>
            <a:off x="4533433" y="266700"/>
            <a:ext cx="2809448" cy="552110"/>
          </a:xfrm>
          <a:prstGeom prst="snip2Diag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lnSpc>
                <a:spcPct val="107000"/>
              </a:lnSpc>
            </a:pPr>
            <a:r>
              <a:rPr lang="th-TH" sz="2400" b="1" dirty="0"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ระบบการเฝ้าระวัง </a:t>
            </a:r>
            <a:r>
              <a:rPr lang="en-US" sz="2400" b="1" dirty="0">
                <a:latin typeface="TH Fah kwang" panose="02000506000000020004" pitchFamily="2" charset="-34"/>
                <a:ea typeface="Calibri" panose="020F0502020204030204" pitchFamily="34" charset="0"/>
                <a:cs typeface="TH Fah kwang" panose="02000506000000020004" pitchFamily="2" charset="-34"/>
              </a:rPr>
              <a:t>NTIP</a:t>
            </a:r>
          </a:p>
        </p:txBody>
      </p:sp>
    </p:spTree>
    <p:extLst>
      <p:ext uri="{BB962C8B-B14F-4D97-AF65-F5344CB8AC3E}">
        <p14:creationId xmlns:p14="http://schemas.microsoft.com/office/powerpoint/2010/main" val="1660300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748</TotalTime>
  <Words>2312</Words>
  <Application>Microsoft Office PowerPoint</Application>
  <PresentationFormat>Widescreen</PresentationFormat>
  <Paragraphs>190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Courier New</vt:lpstr>
      <vt:lpstr>Symbol</vt:lpstr>
      <vt:lpstr>TH Fah kwang</vt:lpstr>
      <vt:lpstr>TH SarabunPSK</vt:lpstr>
      <vt:lpstr>Office Theme</vt:lpstr>
      <vt:lpstr>TB Program on  โครงการการยุติวัณโรคและเอดส์ด้วยชุดบริการ RRTTPR 2564 - 2566 (STAR 2021-2023) ของกองทุนโลก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CCM Thailand</cp:lastModifiedBy>
  <cp:revision>102</cp:revision>
  <cp:lastPrinted>2023-02-09T00:57:48Z</cp:lastPrinted>
  <dcterms:created xsi:type="dcterms:W3CDTF">2023-02-06T08:15:36Z</dcterms:created>
  <dcterms:modified xsi:type="dcterms:W3CDTF">2023-02-09T04:28:38Z</dcterms:modified>
</cp:coreProperties>
</file>